
<file path=[Content_Types].xml><?xml version="1.0" encoding="utf-8"?>
<Types xmlns="http://schemas.openxmlformats.org/package/2006/content-types">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3" roundtripDataSignature="AMtx7mj1G9H2u9w7LsnCXMxKdK4PDmxXn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customschemas.google.com/relationships/presentationmetadata" Target="metadata"/><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808c487613_1_8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7" name="Google Shape;137;g2808c487613_1_8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808c487613_1_16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3" name="Google Shape;143;g2808c487613_1_16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9" name="Google Shape;149;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6" name="Google Shape;156;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2" name="Google Shape;162;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8" name="Google Shape;168;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4" name="Google Shape;174;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0" name="Google Shape;180;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6" name="Google Shape;186;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2" name="Google Shape;192;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8" name="Google Shape;88;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2808c487613_1_24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9" name="Google Shape;199;g2808c487613_1_24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5" name="Google Shape;205;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1" name="Google Shape;211;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7" name="Google Shape;217;p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3" name="Google Shape;223;p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9" name="Google Shape;229;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5" name="Google Shape;235;p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1" name="Google Shape;241;p2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6" name="Google Shape;246;p2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808c487613_1_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p>
        </p:txBody>
      </p:sp>
      <p:sp>
        <p:nvSpPr>
          <p:cNvPr id="94" name="Google Shape;94;g2808c487613_1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7ee082b40c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7ee082b40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5" name="Google Shape;105;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2" name="Google Shape;112;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8" name="Google Shape;118;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4" name="Google Shape;124;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0" name="Google Shape;130;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 name="Shape 11"/>
        <p:cNvGrpSpPr/>
        <p:nvPr/>
      </p:nvGrpSpPr>
      <p:grpSpPr>
        <a:xfrm>
          <a:off x="0" y="0"/>
          <a:ext cx="0" cy="0"/>
          <a:chOff x="0" y="0"/>
          <a:chExt cx="0" cy="0"/>
        </a:xfrm>
      </p:grpSpPr>
      <p:sp>
        <p:nvSpPr>
          <p:cNvPr id="12" name="Google Shape;12;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2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3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38"/>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3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3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3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39"/>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9"/>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3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3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3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7" name="Shape 17"/>
        <p:cNvGrpSpPr/>
        <p:nvPr/>
      </p:nvGrpSpPr>
      <p:grpSpPr>
        <a:xfrm>
          <a:off x="0" y="0"/>
          <a:ext cx="0" cy="0"/>
          <a:chOff x="0" y="0"/>
          <a:chExt cx="0" cy="0"/>
        </a:xfrm>
      </p:grpSpPr>
      <p:sp>
        <p:nvSpPr>
          <p:cNvPr id="18" name="Google Shape;18;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0"/>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30"/>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1" name="Google Shape;21;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4" name="Shape 24"/>
        <p:cNvGrpSpPr/>
        <p:nvPr/>
      </p:nvGrpSpPr>
      <p:grpSpPr>
        <a:xfrm>
          <a:off x="0" y="0"/>
          <a:ext cx="0" cy="0"/>
          <a:chOff x="0" y="0"/>
          <a:chExt cx="0" cy="0"/>
        </a:xfrm>
      </p:grpSpPr>
      <p:sp>
        <p:nvSpPr>
          <p:cNvPr id="25" name="Google Shape;25;p3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7" name="Google Shape;27;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0" name="Shape 30"/>
        <p:cNvGrpSpPr/>
        <p:nvPr/>
      </p:nvGrpSpPr>
      <p:grpSpPr>
        <a:xfrm>
          <a:off x="0" y="0"/>
          <a:ext cx="0" cy="0"/>
          <a:chOff x="0" y="0"/>
          <a:chExt cx="0" cy="0"/>
        </a:xfrm>
      </p:grpSpPr>
      <p:sp>
        <p:nvSpPr>
          <p:cNvPr id="31" name="Google Shape;31;p32"/>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32"/>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3" name="Google Shape;33;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33"/>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33"/>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33"/>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33"/>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33"/>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3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3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3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3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3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3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3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3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3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36"/>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36"/>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3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3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3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3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37"/>
          <p:cNvSpPr/>
          <p:nvPr>
            <p:ph idx="2" type="pic"/>
          </p:nvPr>
        </p:nvSpPr>
        <p:spPr>
          <a:xfrm>
            <a:off x="5183188" y="987425"/>
            <a:ext cx="6172200" cy="4873625"/>
          </a:xfrm>
          <a:prstGeom prst="rect">
            <a:avLst/>
          </a:prstGeom>
          <a:noFill/>
          <a:ln>
            <a:noFill/>
          </a:ln>
        </p:spPr>
      </p:sp>
      <p:sp>
        <p:nvSpPr>
          <p:cNvPr id="64" name="Google Shape;64;p37"/>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3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3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3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title"/>
          </p:nvPr>
        </p:nvSpPr>
        <p:spPr>
          <a:xfrm>
            <a:off x="304799" y="365125"/>
            <a:ext cx="11610109"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lang="en-US"/>
              <a:t>Orientación para Padres de Estudiantes en 10֯ Grado</a:t>
            </a:r>
            <a:endParaRPr b="1"/>
          </a:p>
        </p:txBody>
      </p:sp>
      <p:pic>
        <p:nvPicPr>
          <p:cNvPr id="85" name="Google Shape;85;p1"/>
          <p:cNvPicPr preferRelativeResize="0"/>
          <p:nvPr>
            <p:ph idx="1" type="body"/>
          </p:nvPr>
        </p:nvPicPr>
        <p:blipFill rotWithShape="1">
          <a:blip r:embed="rId3">
            <a:alphaModFix/>
          </a:blip>
          <a:srcRect b="0" l="0" r="0" t="0"/>
          <a:stretch/>
        </p:blipFill>
        <p:spPr>
          <a:xfrm>
            <a:off x="3915177" y="1690689"/>
            <a:ext cx="4417454" cy="485178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g2808c487613_1_81"/>
          <p:cNvSpPr txBox="1"/>
          <p:nvPr>
            <p:ph type="title"/>
          </p:nvPr>
        </p:nvSpPr>
        <p:spPr>
          <a:xfrm>
            <a:off x="838200" y="131625"/>
            <a:ext cx="10515600" cy="13257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1100"/>
              <a:buFont typeface="Arial"/>
              <a:buNone/>
            </a:pPr>
            <a:r>
              <a:rPr lang="en-US"/>
              <a:t>Seguridad Escolar</a:t>
            </a:r>
            <a:endParaRPr/>
          </a:p>
        </p:txBody>
      </p:sp>
      <p:sp>
        <p:nvSpPr>
          <p:cNvPr id="140" name="Google Shape;140;g2808c487613_1_81"/>
          <p:cNvSpPr txBox="1"/>
          <p:nvPr>
            <p:ph idx="1" type="body"/>
          </p:nvPr>
        </p:nvSpPr>
        <p:spPr>
          <a:xfrm>
            <a:off x="838200" y="1253400"/>
            <a:ext cx="10515600" cy="4796100"/>
          </a:xfrm>
          <a:prstGeom prst="rect">
            <a:avLst/>
          </a:prstGeom>
          <a:noFill/>
          <a:ln>
            <a:noFill/>
          </a:ln>
        </p:spPr>
        <p:txBody>
          <a:bodyPr anchorCtr="0" anchor="t" bIns="45700" lIns="91425" spcFirstLastPara="1" rIns="91425" wrap="square" tIns="45700">
            <a:noAutofit/>
          </a:bodyPr>
          <a:lstStyle/>
          <a:p>
            <a:pPr indent="-342900" lvl="0" marL="457200" rtl="0" algn="l">
              <a:spcBef>
                <a:spcPts val="1000"/>
              </a:spcBef>
              <a:spcAft>
                <a:spcPts val="0"/>
              </a:spcAft>
              <a:buSzPts val="1800"/>
              <a:buChar char="•"/>
            </a:pPr>
            <a:r>
              <a:rPr lang="en-US"/>
              <a:t>Las puertas de enfrente (lado Este) estarán cerradas todo el tiempo.</a:t>
            </a:r>
            <a:endParaRPr/>
          </a:p>
          <a:p>
            <a:pPr indent="-342900" lvl="0" marL="457200" rtl="0" algn="l">
              <a:spcBef>
                <a:spcPts val="0"/>
              </a:spcBef>
              <a:spcAft>
                <a:spcPts val="0"/>
              </a:spcAft>
              <a:buSzPts val="1800"/>
              <a:buChar char="•"/>
            </a:pPr>
            <a:r>
              <a:rPr lang="en-US"/>
              <a:t>Las puertas del Sur estarán cerradas todo el tiempo.</a:t>
            </a:r>
            <a:endParaRPr/>
          </a:p>
          <a:p>
            <a:pPr indent="-342900" lvl="0" marL="457200" rtl="0" algn="l">
              <a:spcBef>
                <a:spcPts val="0"/>
              </a:spcBef>
              <a:spcAft>
                <a:spcPts val="0"/>
              </a:spcAft>
              <a:buSzPts val="1800"/>
              <a:buChar char="•"/>
            </a:pPr>
            <a:r>
              <a:rPr lang="en-US"/>
              <a:t>Las puertas de los salones de clase estarán cerradas todo el tiempo.</a:t>
            </a:r>
            <a:endParaRPr/>
          </a:p>
          <a:p>
            <a:pPr indent="-342900" lvl="0" marL="457200" rtl="0" algn="l">
              <a:spcBef>
                <a:spcPts val="0"/>
              </a:spcBef>
              <a:spcAft>
                <a:spcPts val="0"/>
              </a:spcAft>
              <a:buSzPts val="1800"/>
              <a:buChar char="•"/>
            </a:pPr>
            <a:r>
              <a:rPr lang="en-US"/>
              <a:t>Los estudiantes no deben abrir la puerta de enfrente, ni las cercas afuera a nadie…..incluyendo padres.</a:t>
            </a:r>
            <a:endParaRPr/>
          </a:p>
          <a:p>
            <a:pPr indent="-342900" lvl="0" marL="457200" rtl="0" algn="l">
              <a:spcBef>
                <a:spcPts val="0"/>
              </a:spcBef>
              <a:spcAft>
                <a:spcPts val="0"/>
              </a:spcAft>
              <a:buSzPts val="1800"/>
              <a:buChar char="•"/>
            </a:pPr>
            <a:r>
              <a:rPr lang="en-US"/>
              <a:t>Los padres solamente deben de entrar al edificio por la puerta de enfrente.  El botón para abrir la puerta de enfrente no está funcionando.  Hemos puesto el numero para que hablen y les abrimos la puerta.</a:t>
            </a:r>
            <a:endParaRPr/>
          </a:p>
          <a:p>
            <a:pPr indent="-342900" lvl="0" marL="457200" rtl="0" algn="l">
              <a:spcBef>
                <a:spcPts val="0"/>
              </a:spcBef>
              <a:spcAft>
                <a:spcPts val="0"/>
              </a:spcAft>
              <a:buSzPts val="1800"/>
              <a:buChar char="•"/>
            </a:pPr>
            <a:r>
              <a:rPr lang="en-US"/>
              <a:t>Los estudiantes no deben entrar y salir al baño mientras están en clase.</a:t>
            </a:r>
            <a:endParaRPr/>
          </a:p>
          <a:p>
            <a:pPr indent="-342900" lvl="0" marL="457200" rtl="0" algn="l">
              <a:spcBef>
                <a:spcPts val="0"/>
              </a:spcBef>
              <a:spcAft>
                <a:spcPts val="0"/>
              </a:spcAft>
              <a:buSzPts val="1800"/>
              <a:buChar char="•"/>
            </a:pPr>
            <a:r>
              <a:rPr lang="en-US"/>
              <a:t>Los estudiantes deben tomar todos los ejercicios seriamente.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g2808c487613_1_161"/>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solidFill>
                  <a:srgbClr val="000000"/>
                </a:solidFill>
              </a:rPr>
              <a:t>Formularios para el almuerzo</a:t>
            </a:r>
            <a:endParaRPr/>
          </a:p>
        </p:txBody>
      </p:sp>
      <p:sp>
        <p:nvSpPr>
          <p:cNvPr id="146" name="Google Shape;146;g2808c487613_1_161"/>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0" lvl="0" marL="457200" rtl="0" algn="l">
              <a:spcBef>
                <a:spcPts val="1000"/>
              </a:spcBef>
              <a:spcAft>
                <a:spcPts val="0"/>
              </a:spcAft>
              <a:buNone/>
            </a:pPr>
            <a:r>
              <a:t/>
            </a:r>
            <a:endParaRPr sz="2700"/>
          </a:p>
          <a:p>
            <a:pPr indent="-400050" lvl="0" marL="457200" rtl="0" algn="l">
              <a:spcBef>
                <a:spcPts val="0"/>
              </a:spcBef>
              <a:spcAft>
                <a:spcPts val="0"/>
              </a:spcAft>
              <a:buSzPts val="2700"/>
              <a:buChar char="•"/>
            </a:pPr>
            <a:r>
              <a:rPr lang="en-US" sz="2700"/>
              <a:t>Muchos de los estudiantes en los grados más altos no comen almuerzo en CRCA y no piensan que necesitan entregar una formulario.  Sin embargo, los que califican para el almuerzo a precio gratis/reducido pueden  tomar los exámenes de PSAT, SAT, y AP gratis o con precio reducido. Esto incluye las solicitudes de universidad.</a:t>
            </a:r>
            <a:endParaRPr sz="2700"/>
          </a:p>
          <a:p>
            <a:pPr indent="-400050" lvl="0" marL="457200" rtl="0" algn="l">
              <a:spcBef>
                <a:spcPts val="0"/>
              </a:spcBef>
              <a:spcAft>
                <a:spcPts val="0"/>
              </a:spcAft>
              <a:buSzPts val="2700"/>
              <a:buChar char="•"/>
            </a:pPr>
            <a:r>
              <a:rPr lang="en-US" sz="2700"/>
              <a:t>Los estudiantes del grado 12 que calificaron para comida gratis o reducida califican para Pell Grants al graduarse de CRCA.</a:t>
            </a:r>
            <a:endParaRPr sz="2700"/>
          </a:p>
          <a:p>
            <a:pPr indent="-400050" lvl="0" marL="457200" rtl="0" algn="l">
              <a:spcBef>
                <a:spcPts val="0"/>
              </a:spcBef>
              <a:spcAft>
                <a:spcPts val="0"/>
              </a:spcAft>
              <a:buSzPts val="2700"/>
              <a:buChar char="•"/>
            </a:pPr>
            <a:r>
              <a:rPr lang="en-US" sz="2700"/>
              <a:t>Entreguen su formulario de almuerzo.</a:t>
            </a:r>
            <a:endParaRPr sz="2700"/>
          </a:p>
          <a:p>
            <a:pPr indent="-431800" lvl="0" marL="457200" marR="38100" rtl="0" algn="l">
              <a:lnSpc>
                <a:spcPct val="128571"/>
              </a:lnSpc>
              <a:spcBef>
                <a:spcPts val="0"/>
              </a:spcBef>
              <a:spcAft>
                <a:spcPts val="0"/>
              </a:spcAft>
              <a:buSzPts val="3200"/>
              <a:buFont typeface="Calibri"/>
              <a:buChar char="•"/>
            </a:pPr>
            <a:r>
              <a:rPr lang="en-US" sz="2600">
                <a:solidFill>
                  <a:srgbClr val="202124"/>
                </a:solidFill>
                <a:highlight>
                  <a:srgbClr val="F8F9FA"/>
                </a:highlight>
              </a:rPr>
              <a:t>Esta solicitud ahora es parte del registro en línea.</a:t>
            </a:r>
            <a:endParaRPr sz="2700"/>
          </a:p>
          <a:p>
            <a:pPr indent="0" lvl="0" marL="0" rtl="0" algn="l">
              <a:lnSpc>
                <a:spcPct val="90000"/>
              </a:lnSpc>
              <a:spcBef>
                <a:spcPts val="1000"/>
              </a:spcBef>
              <a:spcAft>
                <a:spcPts val="0"/>
              </a:spcAft>
              <a:buSzPts val="18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1"/>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Calibri"/>
              <a:buNone/>
            </a:pPr>
            <a:r>
              <a:rPr b="0" i="0" lang="en-US" sz="4400" u="none" cap="none" strike="noStrike">
                <a:solidFill>
                  <a:schemeClr val="dk1"/>
                </a:solidFill>
                <a:latin typeface="Calibri"/>
                <a:ea typeface="Calibri"/>
                <a:cs typeface="Calibri"/>
                <a:sym typeface="Calibri"/>
              </a:rPr>
              <a:t>Créditos y Expediente Académico</a:t>
            </a:r>
            <a:endParaRPr b="1" i="0" sz="4400" u="none" cap="none" strike="noStrike">
              <a:solidFill>
                <a:schemeClr val="dk1"/>
              </a:solidFill>
              <a:latin typeface="Calibri"/>
              <a:ea typeface="Calibri"/>
              <a:cs typeface="Calibri"/>
              <a:sym typeface="Calibri"/>
            </a:endParaRPr>
          </a:p>
        </p:txBody>
      </p:sp>
      <p:pic>
        <p:nvPicPr>
          <p:cNvPr id="152" name="Google Shape;152;p11"/>
          <p:cNvPicPr preferRelativeResize="0"/>
          <p:nvPr>
            <p:ph idx="1" type="body"/>
          </p:nvPr>
        </p:nvPicPr>
        <p:blipFill rotWithShape="1">
          <a:blip r:embed="rId3">
            <a:alphaModFix/>
          </a:blip>
          <a:srcRect b="0" l="0" r="0" t="0"/>
          <a:stretch/>
        </p:blipFill>
        <p:spPr>
          <a:xfrm>
            <a:off x="1916134" y="1947515"/>
            <a:ext cx="3016500" cy="3114000"/>
          </a:xfrm>
          <a:prstGeom prst="rect">
            <a:avLst/>
          </a:prstGeom>
          <a:noFill/>
          <a:ln>
            <a:noFill/>
          </a:ln>
        </p:spPr>
      </p:pic>
      <p:sp>
        <p:nvSpPr>
          <p:cNvPr id="153" name="Google Shape;153;p11"/>
          <p:cNvSpPr txBox="1"/>
          <p:nvPr>
            <p:ph idx="2" type="body"/>
          </p:nvPr>
        </p:nvSpPr>
        <p:spPr>
          <a:xfrm>
            <a:off x="5772727" y="1825625"/>
            <a:ext cx="5581200" cy="43512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La escuela de verano es para la aceleración en ACC. </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Los estudiantes de CRCA que reprueben un curso de preparatoria deben asistir a la escuela de verano en Bastrop ISD.</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n-US"/>
              <a:t>SAP</a:t>
            </a:r>
            <a:endParaRPr/>
          </a:p>
        </p:txBody>
      </p:sp>
      <p:sp>
        <p:nvSpPr>
          <p:cNvPr id="159" name="Google Shape;159;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n-US"/>
              <a:t>SAP significa Progreso Académico Satisfactorio – Un estudiante debe tener SAP para calificar para ayuda financiera estatal y federal …esto incluye </a:t>
            </a:r>
            <a:r>
              <a:rPr lang="en-US"/>
              <a:t>préstamos</a:t>
            </a:r>
            <a:r>
              <a:rPr lang="en-US"/>
              <a:t> escolares. </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SAP tiene tres (3) componentes: </a:t>
            </a:r>
            <a:endParaRPr/>
          </a:p>
          <a:p>
            <a:pPr indent="-457200" lvl="1" marL="914400" rtl="0" algn="l">
              <a:lnSpc>
                <a:spcPct val="90000"/>
              </a:lnSpc>
              <a:spcBef>
                <a:spcPts val="500"/>
              </a:spcBef>
              <a:spcAft>
                <a:spcPts val="0"/>
              </a:spcAft>
              <a:buClr>
                <a:schemeClr val="dk1"/>
              </a:buClr>
              <a:buSzPts val="2400"/>
              <a:buFont typeface="Calibri"/>
              <a:buAutoNum type="arabicPeriod"/>
            </a:pPr>
            <a:r>
              <a:rPr lang="en-US"/>
              <a:t>Requisito de GPA (promedio académico)</a:t>
            </a:r>
            <a:endParaRPr/>
          </a:p>
          <a:p>
            <a:pPr indent="-457200" lvl="1" marL="914400" rtl="0" algn="l">
              <a:lnSpc>
                <a:spcPct val="90000"/>
              </a:lnSpc>
              <a:spcBef>
                <a:spcPts val="500"/>
              </a:spcBef>
              <a:spcAft>
                <a:spcPts val="0"/>
              </a:spcAft>
              <a:buClr>
                <a:schemeClr val="dk1"/>
              </a:buClr>
              <a:buSzPts val="2400"/>
              <a:buFont typeface="Calibri"/>
              <a:buAutoNum type="arabicPeriod"/>
            </a:pPr>
            <a:r>
              <a:rPr lang="en-US"/>
              <a:t>Requisito de Terminación de Cursos</a:t>
            </a:r>
            <a:endParaRPr/>
          </a:p>
          <a:p>
            <a:pPr indent="-457200" lvl="1" marL="914400" rtl="0" algn="l">
              <a:lnSpc>
                <a:spcPct val="90000"/>
              </a:lnSpc>
              <a:spcBef>
                <a:spcPts val="500"/>
              </a:spcBef>
              <a:spcAft>
                <a:spcPts val="0"/>
              </a:spcAft>
              <a:buClr>
                <a:schemeClr val="dk1"/>
              </a:buClr>
              <a:buSzPts val="2400"/>
              <a:buFont typeface="Calibri"/>
              <a:buAutoNum type="arabicPeriod"/>
            </a:pPr>
            <a:r>
              <a:rPr lang="en-US"/>
              <a:t>Requisito de Duración de Tiempo </a:t>
            </a:r>
            <a:endParaRPr/>
          </a:p>
          <a:p>
            <a:pPr indent="-304800" lvl="1" marL="914400" rtl="0" algn="l">
              <a:lnSpc>
                <a:spcPct val="90000"/>
              </a:lnSpc>
              <a:spcBef>
                <a:spcPts val="500"/>
              </a:spcBef>
              <a:spcAft>
                <a:spcPts val="0"/>
              </a:spcAft>
              <a:buClr>
                <a:schemeClr val="dk1"/>
              </a:buClr>
              <a:buSzPts val="2400"/>
              <a:buFont typeface="Calibri"/>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1" marL="0" rtl="0" algn="ctr">
              <a:lnSpc>
                <a:spcPct val="90000"/>
              </a:lnSpc>
              <a:spcBef>
                <a:spcPts val="0"/>
              </a:spcBef>
              <a:spcAft>
                <a:spcPts val="0"/>
              </a:spcAft>
              <a:buSzPts val="1400"/>
              <a:buNone/>
            </a:pPr>
            <a:r>
              <a:rPr b="1" lang="en-US" sz="4400">
                <a:latin typeface="Calibri"/>
                <a:ea typeface="Calibri"/>
                <a:cs typeface="Calibri"/>
                <a:sym typeface="Calibri"/>
              </a:rPr>
              <a:t>SAP – GPA (promedio académico)</a:t>
            </a:r>
            <a:endParaRPr b="1" sz="4400">
              <a:latin typeface="Calibri"/>
              <a:ea typeface="Calibri"/>
              <a:cs typeface="Calibri"/>
              <a:sym typeface="Calibri"/>
            </a:endParaRPr>
          </a:p>
        </p:txBody>
      </p:sp>
      <p:sp>
        <p:nvSpPr>
          <p:cNvPr id="165" name="Google Shape;165;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80000"/>
              </a:lnSpc>
              <a:spcBef>
                <a:spcPts val="0"/>
              </a:spcBef>
              <a:spcAft>
                <a:spcPts val="0"/>
              </a:spcAft>
              <a:buClr>
                <a:schemeClr val="dk1"/>
              </a:buClr>
              <a:buSzPts val="2590"/>
              <a:buChar char="•"/>
            </a:pPr>
            <a:r>
              <a:rPr lang="en-US" sz="2590"/>
              <a:t>Los estudiantes tienen que mantener un promedio académico cumulativo de 2.0 en todos los cursos de ACC para tener progreso académico satisfactorio (SAP).</a:t>
            </a:r>
            <a:endParaRPr sz="2590"/>
          </a:p>
          <a:p>
            <a:pPr indent="0" lvl="0" marL="0" rtl="0" algn="l">
              <a:lnSpc>
                <a:spcPct val="80000"/>
              </a:lnSpc>
              <a:spcBef>
                <a:spcPts val="1000"/>
              </a:spcBef>
              <a:spcAft>
                <a:spcPts val="0"/>
              </a:spcAft>
              <a:buClr>
                <a:schemeClr val="dk1"/>
              </a:buClr>
              <a:buSzPts val="2590"/>
              <a:buNone/>
            </a:pPr>
            <a:r>
              <a:t/>
            </a:r>
            <a:endParaRPr sz="2590"/>
          </a:p>
          <a:p>
            <a:pPr indent="0" lvl="0" marL="0" rtl="0" algn="ctr">
              <a:lnSpc>
                <a:spcPct val="80000"/>
              </a:lnSpc>
              <a:spcBef>
                <a:spcPts val="1000"/>
              </a:spcBef>
              <a:spcAft>
                <a:spcPts val="0"/>
              </a:spcAft>
              <a:buClr>
                <a:schemeClr val="dk1"/>
              </a:buClr>
              <a:buSzPts val="5550"/>
              <a:buNone/>
            </a:pPr>
            <a:r>
              <a:rPr b="1" lang="en-US" sz="5550"/>
              <a:t>GPA de 2.0 </a:t>
            </a:r>
            <a:r>
              <a:rPr b="1" i="1" lang="en-US" sz="5550" u="sng"/>
              <a:t>Mínimo</a:t>
            </a:r>
            <a:r>
              <a:rPr b="1" lang="en-US" sz="5550"/>
              <a:t> </a:t>
            </a:r>
            <a:endParaRPr/>
          </a:p>
          <a:p>
            <a:pPr indent="0" lvl="0" marL="0" rtl="0" algn="ctr">
              <a:lnSpc>
                <a:spcPct val="80000"/>
              </a:lnSpc>
              <a:spcBef>
                <a:spcPts val="1000"/>
              </a:spcBef>
              <a:spcAft>
                <a:spcPts val="0"/>
              </a:spcAft>
              <a:buClr>
                <a:schemeClr val="dk1"/>
              </a:buClr>
              <a:buSzPts val="5550"/>
              <a:buNone/>
            </a:pPr>
            <a:r>
              <a:rPr b="1" lang="en-US" sz="5550"/>
              <a:t>promedio de C </a:t>
            </a:r>
            <a:endParaRPr/>
          </a:p>
          <a:p>
            <a:pPr indent="0" lvl="0" marL="0" rtl="0" algn="l">
              <a:lnSpc>
                <a:spcPct val="80000"/>
              </a:lnSpc>
              <a:spcBef>
                <a:spcPts val="1000"/>
              </a:spcBef>
              <a:spcAft>
                <a:spcPts val="0"/>
              </a:spcAft>
              <a:buClr>
                <a:schemeClr val="dk1"/>
              </a:buClr>
              <a:buSzPts val="2590"/>
              <a:buNone/>
            </a:pPr>
            <a:r>
              <a:t/>
            </a:r>
            <a:endParaRPr b="1" sz="2590"/>
          </a:p>
          <a:p>
            <a:pPr indent="-228600" lvl="0" marL="228600" rtl="0" algn="l">
              <a:lnSpc>
                <a:spcPct val="80000"/>
              </a:lnSpc>
              <a:spcBef>
                <a:spcPts val="1000"/>
              </a:spcBef>
              <a:spcAft>
                <a:spcPts val="0"/>
              </a:spcAft>
              <a:buClr>
                <a:schemeClr val="dk1"/>
              </a:buClr>
              <a:buSzPts val="2590"/>
              <a:buChar char="•"/>
            </a:pPr>
            <a:r>
              <a:rPr lang="en-US" sz="2590"/>
              <a:t>Cumulativo significa en todos los tres años y medio que los estudiantes de CRCA asisten clases en ACC. </a:t>
            </a:r>
            <a:endParaRPr sz="259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1" marL="0" rtl="0" algn="ctr">
              <a:lnSpc>
                <a:spcPct val="90000"/>
              </a:lnSpc>
              <a:spcBef>
                <a:spcPts val="0"/>
              </a:spcBef>
              <a:spcAft>
                <a:spcPts val="0"/>
              </a:spcAft>
              <a:buSzPts val="1400"/>
              <a:buNone/>
            </a:pPr>
            <a:r>
              <a:rPr b="1" lang="en-US" sz="4400">
                <a:latin typeface="Calibri"/>
                <a:ea typeface="Calibri"/>
                <a:cs typeface="Calibri"/>
                <a:sym typeface="Calibri"/>
              </a:rPr>
              <a:t>SAP – T</a:t>
            </a:r>
            <a:r>
              <a:rPr b="1" lang="en-US" sz="4400"/>
              <a:t>erminación de Cursos</a:t>
            </a:r>
            <a:br>
              <a:rPr lang="en-US"/>
            </a:br>
            <a:endParaRPr b="1"/>
          </a:p>
        </p:txBody>
      </p:sp>
      <p:sp>
        <p:nvSpPr>
          <p:cNvPr id="171" name="Google Shape;171;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n-US"/>
              <a:t>Los estudiantes de CRCA tienen que completar un mínimo de 67% de todas las horas universitarias intentadas en ACC para mantener progreso académico satisfactorio (SAP).</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Cursos dados de baja cuentan contra el requisito de terminación de cursos. </a:t>
            </a:r>
            <a:endParaRPr/>
          </a:p>
          <a:p>
            <a:pPr indent="-50800" lvl="0" marL="228600" rtl="0" algn="l">
              <a:lnSpc>
                <a:spcPct val="90000"/>
              </a:lnSpc>
              <a:spcBef>
                <a:spcPts val="1000"/>
              </a:spcBef>
              <a:spcAft>
                <a:spcPts val="0"/>
              </a:spcAft>
              <a:buClr>
                <a:schemeClr val="dk1"/>
              </a:buClr>
              <a:buSzPts val="2800"/>
              <a:buNone/>
            </a:pPr>
            <a:r>
              <a:t/>
            </a:r>
            <a:endParaRPr/>
          </a:p>
          <a:p>
            <a:pPr indent="0" lvl="0" marL="0" rtl="0" algn="ctr">
              <a:spcBef>
                <a:spcPts val="1000"/>
              </a:spcBef>
              <a:spcAft>
                <a:spcPts val="0"/>
              </a:spcAft>
              <a:buClr>
                <a:schemeClr val="dk1"/>
              </a:buClr>
              <a:buSzPts val="4400"/>
              <a:buNone/>
            </a:pPr>
            <a:r>
              <a:rPr b="1" lang="en-US" sz="4400"/>
              <a:t>¡No se salgan de las clases!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n-US"/>
              <a:t>SAP – Duración de Tiempo   </a:t>
            </a:r>
            <a:endParaRPr/>
          </a:p>
        </p:txBody>
      </p:sp>
      <p:sp>
        <p:nvSpPr>
          <p:cNvPr id="177" name="Google Shape;177;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80000"/>
              </a:lnSpc>
              <a:spcBef>
                <a:spcPts val="0"/>
              </a:spcBef>
              <a:spcAft>
                <a:spcPts val="0"/>
              </a:spcAft>
              <a:buClr>
                <a:schemeClr val="dk1"/>
              </a:buClr>
              <a:buSzPts val="2800"/>
              <a:buChar char="•"/>
            </a:pPr>
            <a:r>
              <a:rPr lang="en-US"/>
              <a:t>Los estudiantes deben finalizar su programa de estudios en un </a:t>
            </a:r>
            <a:r>
              <a:rPr lang="en-US" u="sng"/>
              <a:t>plazo razonable. </a:t>
            </a:r>
            <a:endParaRPr/>
          </a:p>
          <a:p>
            <a:pPr indent="-50800" lvl="0" marL="228600" rtl="0" algn="l">
              <a:lnSpc>
                <a:spcPct val="80000"/>
              </a:lnSpc>
              <a:spcBef>
                <a:spcPts val="1000"/>
              </a:spcBef>
              <a:spcAft>
                <a:spcPts val="0"/>
              </a:spcAft>
              <a:buClr>
                <a:schemeClr val="dk1"/>
              </a:buClr>
              <a:buSzPts val="2800"/>
              <a:buNone/>
            </a:pPr>
            <a:r>
              <a:t/>
            </a:r>
            <a:endParaRPr/>
          </a:p>
          <a:p>
            <a:pPr indent="-228600" lvl="0" marL="228600" rtl="0" algn="l">
              <a:lnSpc>
                <a:spcPct val="80000"/>
              </a:lnSpc>
              <a:spcBef>
                <a:spcPts val="1000"/>
              </a:spcBef>
              <a:spcAft>
                <a:spcPts val="0"/>
              </a:spcAft>
              <a:buClr>
                <a:schemeClr val="dk1"/>
              </a:buClr>
              <a:buSzPts val="2800"/>
              <a:buChar char="•"/>
            </a:pPr>
            <a:r>
              <a:rPr lang="en-US"/>
              <a:t>Un plazo razonable es actualmente definido como el </a:t>
            </a:r>
            <a:r>
              <a:rPr lang="en-US" u="sng"/>
              <a:t>150% de la duración publicada del programa académico.  </a:t>
            </a:r>
            <a:endParaRPr/>
          </a:p>
          <a:p>
            <a:pPr indent="0" lvl="0" marL="0" rtl="0" algn="l">
              <a:lnSpc>
                <a:spcPct val="80000"/>
              </a:lnSpc>
              <a:spcBef>
                <a:spcPts val="1000"/>
              </a:spcBef>
              <a:spcAft>
                <a:spcPts val="0"/>
              </a:spcAft>
              <a:buClr>
                <a:schemeClr val="dk1"/>
              </a:buClr>
              <a:buSzPts val="2800"/>
              <a:buNone/>
            </a:pPr>
            <a:r>
              <a:t/>
            </a:r>
            <a:endParaRPr/>
          </a:p>
          <a:p>
            <a:pPr indent="-228600" lvl="0" marL="228600" rtl="0" algn="l">
              <a:lnSpc>
                <a:spcPct val="80000"/>
              </a:lnSpc>
              <a:spcBef>
                <a:spcPts val="1000"/>
              </a:spcBef>
              <a:spcAft>
                <a:spcPts val="0"/>
              </a:spcAft>
              <a:buClr>
                <a:schemeClr val="dk1"/>
              </a:buClr>
              <a:buSzPts val="2800"/>
              <a:buChar char="•"/>
            </a:pPr>
            <a:r>
              <a:rPr lang="en-US"/>
              <a:t>La duración publicada del programa académico es el número de horas universitarias en total necesarias para el título. Para la mayoría de las licenciaturas el número de horas requeridas son 120. El 150% de 120 es </a:t>
            </a:r>
            <a:r>
              <a:rPr b="1" lang="en-US" sz="3800"/>
              <a:t>180 horas universitarias. </a:t>
            </a:r>
            <a:endParaRPr b="1" sz="38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n-US"/>
              <a:t>Mantener Progreso Académico Satisfactorio (SAP)</a:t>
            </a:r>
            <a:endParaRPr/>
          </a:p>
        </p:txBody>
      </p:sp>
      <p:sp>
        <p:nvSpPr>
          <p:cNvPr id="183" name="Google Shape;183;p16"/>
          <p:cNvSpPr txBox="1"/>
          <p:nvPr>
            <p:ph idx="1" type="body"/>
          </p:nvPr>
        </p:nvSpPr>
        <p:spPr>
          <a:xfrm>
            <a:off x="838199" y="1825625"/>
            <a:ext cx="10905781"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80000"/>
              </a:lnSpc>
              <a:spcBef>
                <a:spcPts val="0"/>
              </a:spcBef>
              <a:spcAft>
                <a:spcPts val="0"/>
              </a:spcAft>
              <a:buClr>
                <a:schemeClr val="dk1"/>
              </a:buClr>
              <a:buSzPts val="2800"/>
              <a:buChar char="•"/>
            </a:pPr>
            <a:r>
              <a:rPr lang="en-US"/>
              <a:t>Los estudiantes de CRCA que:</a:t>
            </a:r>
            <a:endParaRPr/>
          </a:p>
          <a:p>
            <a:pPr indent="0" lvl="0" marL="0" rtl="0" algn="l">
              <a:lnSpc>
                <a:spcPct val="80000"/>
              </a:lnSpc>
              <a:spcBef>
                <a:spcPts val="1000"/>
              </a:spcBef>
              <a:spcAft>
                <a:spcPts val="0"/>
              </a:spcAft>
              <a:buClr>
                <a:schemeClr val="dk1"/>
              </a:buClr>
              <a:buSzPts val="2800"/>
              <a:buNone/>
            </a:pPr>
            <a:r>
              <a:t/>
            </a:r>
            <a:endParaRPr/>
          </a:p>
          <a:p>
            <a:pPr indent="-228600" lvl="0" marL="228600" rtl="0" algn="l">
              <a:lnSpc>
                <a:spcPct val="80000"/>
              </a:lnSpc>
              <a:spcBef>
                <a:spcPts val="1000"/>
              </a:spcBef>
              <a:spcAft>
                <a:spcPts val="0"/>
              </a:spcAft>
              <a:buClr>
                <a:schemeClr val="dk1"/>
              </a:buClr>
              <a:buSzPts val="4800"/>
              <a:buChar char="•"/>
            </a:pPr>
            <a:r>
              <a:rPr b="1" lang="en-US" sz="4800"/>
              <a:t>1. Mantienen buenas calificaciones (promedio de B) </a:t>
            </a:r>
            <a:endParaRPr b="1" sz="4800"/>
          </a:p>
          <a:p>
            <a:pPr indent="-228600" lvl="0" marL="228600" rtl="0" algn="l">
              <a:lnSpc>
                <a:spcPct val="80000"/>
              </a:lnSpc>
              <a:spcBef>
                <a:spcPts val="1000"/>
              </a:spcBef>
              <a:spcAft>
                <a:spcPts val="0"/>
              </a:spcAft>
              <a:buClr>
                <a:schemeClr val="dk1"/>
              </a:buClr>
              <a:buSzPts val="4800"/>
              <a:buChar char="•"/>
            </a:pPr>
            <a:r>
              <a:rPr b="1" lang="en-US" sz="4800"/>
              <a:t>2. No se dan de baja en los cursos</a:t>
            </a:r>
            <a:endParaRPr b="1" sz="4800"/>
          </a:p>
          <a:p>
            <a:pPr indent="-228600" lvl="0" marL="228600" rtl="0" algn="l">
              <a:lnSpc>
                <a:spcPct val="80000"/>
              </a:lnSpc>
              <a:spcBef>
                <a:spcPts val="1000"/>
              </a:spcBef>
              <a:spcAft>
                <a:spcPts val="0"/>
              </a:spcAft>
              <a:buClr>
                <a:schemeClr val="dk1"/>
              </a:buClr>
              <a:buSzPts val="4800"/>
              <a:buChar char="•"/>
            </a:pPr>
            <a:r>
              <a:rPr b="1" lang="en-US" sz="4800"/>
              <a:t>3. Toman los cursos que les aconseja el consejero</a:t>
            </a:r>
            <a:endParaRPr b="1" sz="48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7"/>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SzPts val="1800"/>
              <a:buNone/>
            </a:pPr>
            <a:r>
              <a:rPr lang="en-US"/>
              <a:t>Consecuencias de no mantener el SAP</a:t>
            </a:r>
            <a:endParaRPr/>
          </a:p>
        </p:txBody>
      </p:sp>
      <p:sp>
        <p:nvSpPr>
          <p:cNvPr id="189" name="Google Shape;189;p17"/>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lang="en-US" sz="4500"/>
              <a:t>Los estudiantes del grado 10 que no tengan un 2.0 de promedio de calificaciones y no mantengan el 67% de completación en sus cursos empezando el grado 11, </a:t>
            </a:r>
            <a:r>
              <a:rPr lang="en-US" sz="4500"/>
              <a:t>tendrán</a:t>
            </a:r>
            <a:r>
              <a:rPr lang="en-US" sz="4500"/>
              <a:t> que darse de baja de CRCA y matricularse en BHS o CCHS.</a:t>
            </a:r>
            <a:endParaRPr sz="45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18"/>
          <p:cNvSpPr txBox="1"/>
          <p:nvPr>
            <p:ph type="title"/>
          </p:nvPr>
        </p:nvSpPr>
        <p:spPr>
          <a:xfrm>
            <a:off x="375492" y="221907"/>
            <a:ext cx="10515600" cy="912832"/>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n-US"/>
              <a:t> La repetición de cursos</a:t>
            </a:r>
            <a:endParaRPr b="1"/>
          </a:p>
        </p:txBody>
      </p:sp>
      <p:sp>
        <p:nvSpPr>
          <p:cNvPr id="195" name="Google Shape;195;p18"/>
          <p:cNvSpPr txBox="1"/>
          <p:nvPr>
            <p:ph idx="1" type="body"/>
          </p:nvPr>
        </p:nvSpPr>
        <p:spPr>
          <a:xfrm>
            <a:off x="375492" y="1429017"/>
            <a:ext cx="10515600" cy="4883647"/>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n-US"/>
              <a:t>El precio de los cursos/libros que se repitan debido a que el estudiante se </a:t>
            </a:r>
            <a:r>
              <a:rPr b="1" lang="en-US" u="sng"/>
              <a:t>dio de baja, reprobó, u obtuvo una D </a:t>
            </a:r>
            <a:r>
              <a:rPr lang="en-US"/>
              <a:t>en el curso el semestre previo o año previo, será pagado por el estudiante y su familia. La colegiatura actual que ACC le cobra a los estudiantes de CRCA es </a:t>
            </a:r>
            <a:r>
              <a:rPr b="1" lang="en-US" u="sng"/>
              <a:t>$150 por curso</a:t>
            </a:r>
            <a:r>
              <a:rPr lang="en-US"/>
              <a:t>. </a:t>
            </a:r>
            <a:endParaRPr/>
          </a:p>
          <a:p>
            <a:pPr indent="-228600" lvl="0" marL="228600" rtl="0" algn="l">
              <a:lnSpc>
                <a:spcPct val="90000"/>
              </a:lnSpc>
              <a:spcBef>
                <a:spcPts val="1000"/>
              </a:spcBef>
              <a:spcAft>
                <a:spcPts val="0"/>
              </a:spcAft>
              <a:buClr>
                <a:schemeClr val="dk1"/>
              </a:buClr>
              <a:buSzPts val="2800"/>
              <a:buChar char="•"/>
            </a:pPr>
            <a:r>
              <a:rPr lang="en-US"/>
              <a:t>Pagos para la repetición de cursos, incluyendo los del verano, serán hechos a nombre de CRCA y se vencen el último día de baja. </a:t>
            </a:r>
            <a:endParaRPr/>
          </a:p>
          <a:p>
            <a:pPr indent="-228600" lvl="0" marL="228600" rtl="0" algn="l">
              <a:lnSpc>
                <a:spcPct val="90000"/>
              </a:lnSpc>
              <a:spcBef>
                <a:spcPts val="1000"/>
              </a:spcBef>
              <a:spcAft>
                <a:spcPts val="0"/>
              </a:spcAft>
              <a:buClr>
                <a:schemeClr val="dk1"/>
              </a:buClr>
              <a:buSzPts val="2800"/>
              <a:buChar char="•"/>
            </a:pPr>
            <a:r>
              <a:rPr lang="en-US"/>
              <a:t>Esta política también aplica para las clases que se toman para mejorar la calificación y todos los cursos tomados durante el verano. </a:t>
            </a:r>
            <a:endParaRPr/>
          </a:p>
          <a:p>
            <a:pPr indent="-228600" lvl="0" marL="228600" rtl="0" algn="l">
              <a:lnSpc>
                <a:spcPct val="90000"/>
              </a:lnSpc>
              <a:spcBef>
                <a:spcPts val="1000"/>
              </a:spcBef>
              <a:spcAft>
                <a:spcPts val="0"/>
              </a:spcAft>
              <a:buClr>
                <a:srgbClr val="222222"/>
              </a:buClr>
              <a:buSzPts val="2800"/>
              <a:buChar char="•"/>
            </a:pPr>
            <a:r>
              <a:rPr lang="en-US">
                <a:solidFill>
                  <a:srgbClr val="222222"/>
                </a:solidFill>
                <a:latin typeface="Calibri"/>
                <a:ea typeface="Calibri"/>
                <a:cs typeface="Calibri"/>
                <a:sym typeface="Calibri"/>
              </a:rPr>
              <a:t>Los estudiantes que toman cursos ACC de verano son responsables de comprar sus propios libros.</a:t>
            </a:r>
            <a:r>
              <a:rPr lang="en-US" sz="1000"/>
              <a:t> </a:t>
            </a:r>
            <a:endParaRPr sz="2400">
              <a:latin typeface="Arial"/>
              <a:ea typeface="Arial"/>
              <a:cs typeface="Arial"/>
              <a:sym typeface="Arial"/>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
        <p:nvSpPr>
          <p:cNvPr id="196" name="Google Shape;196;p18"/>
          <p:cNvSpPr/>
          <p:nvPr/>
        </p:nvSpPr>
        <p:spPr>
          <a:xfrm>
            <a:off x="0" y="116698"/>
            <a:ext cx="65" cy="276999"/>
          </a:xfrm>
          <a:prstGeom prst="rect">
            <a:avLst/>
          </a:prstGeom>
          <a:solidFill>
            <a:srgbClr val="F8F9FA"/>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4400"/>
              <a:buFont typeface="Calibri"/>
              <a:buNone/>
            </a:pPr>
            <a:r>
              <a:rPr b="1" i="0" lang="en-US" sz="4400" u="none" cap="none" strike="noStrike">
                <a:solidFill>
                  <a:schemeClr val="dk1"/>
                </a:solidFill>
                <a:latin typeface="Calibri"/>
                <a:ea typeface="Calibri"/>
                <a:cs typeface="Calibri"/>
                <a:sym typeface="Calibri"/>
              </a:rPr>
              <a:t>Agenda</a:t>
            </a:r>
            <a:endParaRPr b="1" i="0" sz="4400" u="none" cap="none" strike="noStrike">
              <a:solidFill>
                <a:schemeClr val="dk1"/>
              </a:solidFill>
              <a:latin typeface="Calibri"/>
              <a:ea typeface="Calibri"/>
              <a:cs typeface="Calibri"/>
              <a:sym typeface="Calibri"/>
            </a:endParaRPr>
          </a:p>
        </p:txBody>
      </p:sp>
      <p:sp>
        <p:nvSpPr>
          <p:cNvPr id="91" name="Google Shape;91;p2"/>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228600" lvl="0" marL="2286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Bienvenida y presentaciones</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Asistencia</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lang="en-US"/>
              <a:t>Seguridad escolar</a:t>
            </a:r>
            <a:endParaRPr/>
          </a:p>
          <a:p>
            <a:pPr indent="-260350" lvl="0" marL="285750" rtl="0" algn="l">
              <a:spcBef>
                <a:spcPts val="1000"/>
              </a:spcBef>
              <a:spcAft>
                <a:spcPts val="0"/>
              </a:spcAft>
              <a:buSzPts val="2300"/>
              <a:buFont typeface="Calibri"/>
              <a:buChar char="•"/>
            </a:pPr>
            <a:r>
              <a:rPr lang="en-US"/>
              <a:t>Formulario para el almuerzo</a:t>
            </a:r>
            <a:endParaRPr sz="2300"/>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Créditos – Expediente Académico</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Exámenes</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Tutoriales</a:t>
            </a:r>
            <a:endParaRPr b="0" i="0" sz="2800" u="none" cap="none" strike="noStrike">
              <a:solidFill>
                <a:schemeClr val="dk1"/>
              </a:solidFill>
              <a:latin typeface="Calibri"/>
              <a:ea typeface="Calibri"/>
              <a:cs typeface="Calibri"/>
              <a:sym typeface="Calibri"/>
            </a:endParaRPr>
          </a:p>
          <a:p>
            <a:pPr indent="-228600" lvl="0" marL="228600" marR="0" rtl="0" algn="l">
              <a:lnSpc>
                <a:spcPct val="90000"/>
              </a:lnSpc>
              <a:spcBef>
                <a:spcPts val="100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Preguntas y respuestas</a:t>
            </a:r>
            <a:endParaRPr b="0" i="0" sz="2800" u="none" cap="none" strike="noStrike">
              <a:solidFill>
                <a:schemeClr val="dk1"/>
              </a:solidFill>
              <a:latin typeface="Calibri"/>
              <a:ea typeface="Calibri"/>
              <a:cs typeface="Calibri"/>
              <a:sym typeface="Calibri"/>
            </a:endParaRPr>
          </a:p>
          <a:p>
            <a:pPr indent="0" lvl="0" marL="0" marR="0" rtl="0" algn="l">
              <a:lnSpc>
                <a:spcPct val="90000"/>
              </a:lnSpc>
              <a:spcBef>
                <a:spcPts val="1000"/>
              </a:spcBef>
              <a:spcAft>
                <a:spcPts val="0"/>
              </a:spcAft>
              <a:buClr>
                <a:schemeClr val="dk1"/>
              </a:buClr>
              <a:buSzPts val="2800"/>
              <a:buFont typeface="Arial"/>
              <a:buNone/>
            </a:pPr>
            <a:r>
              <a:t/>
            </a:r>
            <a:endParaRPr b="0" i="0" sz="2800" u="none" cap="none" strike="noStrike">
              <a:solidFill>
                <a:schemeClr val="dk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g2808c487613_1_241"/>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1100"/>
              <a:buFont typeface="Arial"/>
              <a:buNone/>
            </a:pPr>
            <a:r>
              <a:rPr lang="en-US"/>
              <a:t>Libros para cursos fuera de ACC en Elgin</a:t>
            </a:r>
            <a:endParaRPr/>
          </a:p>
        </p:txBody>
      </p:sp>
      <p:sp>
        <p:nvSpPr>
          <p:cNvPr id="202" name="Google Shape;202;g2808c487613_1_241"/>
          <p:cNvSpPr txBox="1"/>
          <p:nvPr>
            <p:ph idx="1" type="body"/>
          </p:nvPr>
        </p:nvSpPr>
        <p:spPr>
          <a:xfrm>
            <a:off x="529850" y="1453000"/>
            <a:ext cx="10824000" cy="4723800"/>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SzPts val="3000"/>
              <a:buChar char="•"/>
            </a:pPr>
            <a:r>
              <a:rPr lang="en-US" sz="3000"/>
              <a:t>Los estudiantes pueden tomar cursos en cualquier escuela de ACC</a:t>
            </a:r>
            <a:endParaRPr sz="3000"/>
          </a:p>
          <a:p>
            <a:pPr indent="-191135" lvl="0" marL="228600" rtl="0" algn="l">
              <a:lnSpc>
                <a:spcPct val="90000"/>
              </a:lnSpc>
              <a:spcBef>
                <a:spcPts val="0"/>
              </a:spcBef>
              <a:spcAft>
                <a:spcPts val="0"/>
              </a:spcAft>
              <a:buSzPts val="2000"/>
              <a:buChar char="•"/>
            </a:pPr>
            <a:r>
              <a:rPr lang="en-US" sz="3000"/>
              <a:t>Si toman cursos fuera de ACC en Elgin, es la responsabilidad de los estudiantes comprar sus libros para esos cursos.</a:t>
            </a:r>
            <a:endParaRPr sz="3000"/>
          </a:p>
          <a:p>
            <a:pPr indent="-191135" lvl="0" marL="228600" rtl="0" algn="l">
              <a:lnSpc>
                <a:spcPct val="90000"/>
              </a:lnSpc>
              <a:spcBef>
                <a:spcPts val="0"/>
              </a:spcBef>
              <a:spcAft>
                <a:spcPts val="0"/>
              </a:spcAft>
              <a:buSzPts val="2000"/>
              <a:buChar char="•"/>
            </a:pPr>
            <a:r>
              <a:rPr lang="en-US" sz="3000"/>
              <a:t>CRCA solamente comprará libros de cursos tomados en Elgin.</a:t>
            </a:r>
            <a:endParaRPr sz="3000"/>
          </a:p>
          <a:p>
            <a:pPr indent="-191135" lvl="0" marL="228600" rtl="0" algn="l">
              <a:lnSpc>
                <a:spcPct val="90000"/>
              </a:lnSpc>
              <a:spcBef>
                <a:spcPts val="0"/>
              </a:spcBef>
              <a:spcAft>
                <a:spcPts val="0"/>
              </a:spcAft>
              <a:buSzPts val="2000"/>
              <a:buChar char="•"/>
            </a:pPr>
            <a:r>
              <a:rPr lang="en-US" sz="3000"/>
              <a:t>Si tenemos el libro que el estudiante necesita para su curso fuera de Elgin, nosotros podemos prestarle el libro.</a:t>
            </a:r>
            <a:endParaRPr sz="3000"/>
          </a:p>
          <a:p>
            <a:pPr indent="-191135" lvl="0" marL="228600" rtl="0" algn="l">
              <a:lnSpc>
                <a:spcPct val="90000"/>
              </a:lnSpc>
              <a:spcBef>
                <a:spcPts val="0"/>
              </a:spcBef>
              <a:spcAft>
                <a:spcPts val="0"/>
              </a:spcAft>
              <a:buSzPts val="2000"/>
              <a:buChar char="•"/>
            </a:pPr>
            <a:r>
              <a:rPr lang="en-US" sz="3000"/>
              <a:t>Los estudiantes que toman cursos en el verano, tendrán que comprar sus libros.</a:t>
            </a:r>
            <a:endParaRPr sz="3000"/>
          </a:p>
          <a:p>
            <a:pPr indent="-191135" lvl="0" marL="228600" rtl="0" algn="l">
              <a:lnSpc>
                <a:spcPct val="90000"/>
              </a:lnSpc>
              <a:spcBef>
                <a:spcPts val="0"/>
              </a:spcBef>
              <a:spcAft>
                <a:spcPts val="0"/>
              </a:spcAft>
              <a:buSzPts val="2000"/>
              <a:buChar char="•"/>
            </a:pPr>
            <a:r>
              <a:rPr lang="en-US" sz="3000"/>
              <a:t>CRCA no va a comprar los libros de cursos tomados fuera de ACC en Elgin.  Esta regla empezó en la primavera del 2019</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0"/>
          <p:cNvSpPr txBox="1"/>
          <p:nvPr>
            <p:ph type="title"/>
          </p:nvPr>
        </p:nvSpPr>
        <p:spPr>
          <a:xfrm>
            <a:off x="838200" y="88135"/>
            <a:ext cx="10515600" cy="1007642"/>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n-US"/>
              <a:t>Exámenes</a:t>
            </a:r>
            <a:endParaRPr b="1"/>
          </a:p>
        </p:txBody>
      </p:sp>
      <p:sp>
        <p:nvSpPr>
          <p:cNvPr id="208" name="Google Shape;208;p20"/>
          <p:cNvSpPr txBox="1"/>
          <p:nvPr>
            <p:ph idx="1" type="body"/>
          </p:nvPr>
        </p:nvSpPr>
        <p:spPr>
          <a:xfrm>
            <a:off x="838200" y="1316517"/>
            <a:ext cx="10515600" cy="5541483"/>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3800"/>
              <a:buChar char="•"/>
            </a:pPr>
            <a:r>
              <a:rPr lang="en-US" sz="3800"/>
              <a:t>Este año, su estudiante tomará tres (3) exámenes diferentes muy importantes. </a:t>
            </a:r>
            <a:endParaRPr sz="3800"/>
          </a:p>
          <a:p>
            <a:pPr indent="-577850" lvl="1" marL="971550" rtl="0" algn="l">
              <a:lnSpc>
                <a:spcPct val="90000"/>
              </a:lnSpc>
              <a:spcBef>
                <a:spcPts val="500"/>
              </a:spcBef>
              <a:spcAft>
                <a:spcPts val="0"/>
              </a:spcAft>
              <a:buClr>
                <a:schemeClr val="dk1"/>
              </a:buClr>
              <a:buSzPts val="3400"/>
              <a:buFont typeface="Calibri"/>
              <a:buAutoNum type="arabicPeriod"/>
            </a:pPr>
            <a:r>
              <a:rPr lang="en-US" sz="3400"/>
              <a:t>PSAT - 18 de </a:t>
            </a:r>
            <a:r>
              <a:rPr lang="en-US" sz="3400"/>
              <a:t>octubre</a:t>
            </a:r>
            <a:endParaRPr sz="3400"/>
          </a:p>
          <a:p>
            <a:pPr indent="-577850" lvl="1" marL="971550" rtl="0" algn="l">
              <a:lnSpc>
                <a:spcPct val="90000"/>
              </a:lnSpc>
              <a:spcBef>
                <a:spcPts val="500"/>
              </a:spcBef>
              <a:spcAft>
                <a:spcPts val="0"/>
              </a:spcAft>
              <a:buClr>
                <a:schemeClr val="dk1"/>
              </a:buClr>
              <a:buSzPts val="3400"/>
              <a:buFont typeface="Calibri"/>
              <a:buAutoNum type="arabicPeriod"/>
            </a:pPr>
            <a:r>
              <a:rPr lang="en-US" sz="3400"/>
              <a:t>TSIA2 – Programa de Iniciativa de Éxito de Texas (17 de noviembre, 2023)</a:t>
            </a:r>
            <a:endParaRPr sz="3400"/>
          </a:p>
          <a:p>
            <a:pPr indent="-292100" lvl="2" marL="1143000" rtl="0" algn="l">
              <a:lnSpc>
                <a:spcPct val="90000"/>
              </a:lnSpc>
              <a:spcBef>
                <a:spcPts val="500"/>
              </a:spcBef>
              <a:spcAft>
                <a:spcPts val="0"/>
              </a:spcAft>
              <a:buClr>
                <a:schemeClr val="dk1"/>
              </a:buClr>
              <a:buSzPts val="3000"/>
              <a:buChar char="•"/>
            </a:pPr>
            <a:r>
              <a:rPr lang="en-US" sz="3000"/>
              <a:t>Matemáticas</a:t>
            </a:r>
            <a:endParaRPr sz="3000"/>
          </a:p>
          <a:p>
            <a:pPr indent="-292100" lvl="2" marL="1143000" rtl="0" algn="l">
              <a:lnSpc>
                <a:spcPct val="90000"/>
              </a:lnSpc>
              <a:spcBef>
                <a:spcPts val="500"/>
              </a:spcBef>
              <a:spcAft>
                <a:spcPts val="0"/>
              </a:spcAft>
              <a:buClr>
                <a:schemeClr val="dk1"/>
              </a:buClr>
              <a:buSzPts val="3000"/>
              <a:buChar char="•"/>
            </a:pPr>
            <a:r>
              <a:rPr lang="en-US" sz="3000"/>
              <a:t>Las fechas de las pruebas posteriores serán tomadas los viernes que sigan durante el </a:t>
            </a:r>
            <a:r>
              <a:rPr lang="en-US" sz="3000"/>
              <a:t>año</a:t>
            </a:r>
            <a:r>
              <a:rPr lang="en-US" sz="3000"/>
              <a:t> escolar.</a:t>
            </a:r>
            <a:endParaRPr sz="3800"/>
          </a:p>
          <a:p>
            <a:pPr indent="-520700" lvl="1" marL="914400" rtl="0" algn="l">
              <a:lnSpc>
                <a:spcPct val="90000"/>
              </a:lnSpc>
              <a:spcBef>
                <a:spcPts val="500"/>
              </a:spcBef>
              <a:spcAft>
                <a:spcPts val="0"/>
              </a:spcAft>
              <a:buClr>
                <a:schemeClr val="dk1"/>
              </a:buClr>
              <a:buSzPts val="3400"/>
              <a:buFont typeface="Calibri"/>
              <a:buAutoNum type="arabicPeriod"/>
            </a:pPr>
            <a:r>
              <a:rPr lang="en-US" sz="3400"/>
              <a:t>STAAR EOC – – Exámenes Estatales de Final de Cursos </a:t>
            </a:r>
            <a:endParaRPr sz="3400"/>
          </a:p>
          <a:p>
            <a:pPr indent="-292100" lvl="2" marL="1143000" rtl="0" algn="l">
              <a:lnSpc>
                <a:spcPct val="90000"/>
              </a:lnSpc>
              <a:spcBef>
                <a:spcPts val="500"/>
              </a:spcBef>
              <a:spcAft>
                <a:spcPts val="0"/>
              </a:spcAft>
              <a:buClr>
                <a:schemeClr val="dk1"/>
              </a:buClr>
              <a:buSzPts val="3000"/>
              <a:buChar char="•"/>
            </a:pPr>
            <a:r>
              <a:rPr lang="en-US" sz="3000"/>
              <a:t>Ingles 2 EOC  (10 de abril)</a:t>
            </a:r>
            <a:endParaRPr sz="3000"/>
          </a:p>
          <a:p>
            <a:pPr indent="0" lvl="0" marL="1600200" rtl="0" algn="l">
              <a:lnSpc>
                <a:spcPct val="90000"/>
              </a:lnSpc>
              <a:spcBef>
                <a:spcPts val="500"/>
              </a:spcBef>
              <a:spcAft>
                <a:spcPts val="0"/>
              </a:spcAft>
              <a:buSzPts val="1800"/>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21"/>
          <p:cNvSpPr txBox="1"/>
          <p:nvPr>
            <p:ph type="title"/>
          </p:nvPr>
        </p:nvSpPr>
        <p:spPr>
          <a:xfrm>
            <a:off x="750065" y="0"/>
            <a:ext cx="10515600"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n-US"/>
              <a:t>Examen - TSI</a:t>
            </a:r>
            <a:endParaRPr/>
          </a:p>
        </p:txBody>
      </p:sp>
      <p:sp>
        <p:nvSpPr>
          <p:cNvPr id="214" name="Google Shape;214;p21"/>
          <p:cNvSpPr txBox="1"/>
          <p:nvPr>
            <p:ph idx="1" type="body"/>
          </p:nvPr>
        </p:nvSpPr>
        <p:spPr>
          <a:xfrm>
            <a:off x="661930" y="1197664"/>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80000"/>
              </a:lnSpc>
              <a:spcBef>
                <a:spcPts val="0"/>
              </a:spcBef>
              <a:spcAft>
                <a:spcPts val="0"/>
              </a:spcAft>
              <a:buClr>
                <a:schemeClr val="dk1"/>
              </a:buClr>
              <a:buSzPts val="2590"/>
              <a:buChar char="•"/>
            </a:pPr>
            <a:r>
              <a:rPr lang="en-US" sz="2590"/>
              <a:t>Los estudiantes de CRCA empezaron a tomar el TSIA2 de matemáticas durante su noveno (9) grado escolar. </a:t>
            </a:r>
            <a:endParaRPr/>
          </a:p>
          <a:p>
            <a:pPr indent="0" lvl="0" marL="0" rtl="0" algn="l">
              <a:lnSpc>
                <a:spcPct val="80000"/>
              </a:lnSpc>
              <a:spcBef>
                <a:spcPts val="1000"/>
              </a:spcBef>
              <a:spcAft>
                <a:spcPts val="0"/>
              </a:spcAft>
              <a:buClr>
                <a:schemeClr val="dk1"/>
              </a:buClr>
              <a:buSzPts val="2590"/>
              <a:buNone/>
            </a:pPr>
            <a:r>
              <a:t/>
            </a:r>
            <a:endParaRPr sz="2590"/>
          </a:p>
          <a:p>
            <a:pPr indent="-228600" lvl="0" marL="228600" rtl="0" algn="l">
              <a:lnSpc>
                <a:spcPct val="80000"/>
              </a:lnSpc>
              <a:spcBef>
                <a:spcPts val="1000"/>
              </a:spcBef>
              <a:spcAft>
                <a:spcPts val="0"/>
              </a:spcAft>
              <a:buClr>
                <a:schemeClr val="dk1"/>
              </a:buClr>
              <a:buSzPts val="2590"/>
              <a:buChar char="•"/>
            </a:pPr>
            <a:r>
              <a:rPr lang="en-US" sz="2590"/>
              <a:t>Los estudiantes de CRCA tienen que pasar el TSIA2 de matemáticas para poder tomar un curso de matemáticas en ACC. </a:t>
            </a:r>
            <a:endParaRPr/>
          </a:p>
          <a:p>
            <a:pPr indent="0" lvl="0" marL="0" rtl="0" algn="l">
              <a:lnSpc>
                <a:spcPct val="80000"/>
              </a:lnSpc>
              <a:spcBef>
                <a:spcPts val="1000"/>
              </a:spcBef>
              <a:spcAft>
                <a:spcPts val="0"/>
              </a:spcAft>
              <a:buClr>
                <a:schemeClr val="dk1"/>
              </a:buClr>
              <a:buSzPts val="2590"/>
              <a:buNone/>
            </a:pPr>
            <a:r>
              <a:t/>
            </a:r>
            <a:endParaRPr sz="2590"/>
          </a:p>
          <a:p>
            <a:pPr indent="-228600" lvl="0" marL="228600" rtl="0" algn="l">
              <a:lnSpc>
                <a:spcPct val="80000"/>
              </a:lnSpc>
              <a:spcBef>
                <a:spcPts val="1000"/>
              </a:spcBef>
              <a:spcAft>
                <a:spcPts val="0"/>
              </a:spcAft>
              <a:buClr>
                <a:schemeClr val="dk1"/>
              </a:buClr>
              <a:buSzPts val="2590"/>
              <a:buChar char="•"/>
            </a:pPr>
            <a:r>
              <a:rPr lang="en-US" sz="2590"/>
              <a:t>Los estudiantes de CRCA tienen que tomar un curso de matemáticas en ACC para poder obtener su título. </a:t>
            </a:r>
            <a:endParaRPr/>
          </a:p>
          <a:p>
            <a:pPr indent="0" lvl="0" marL="0" rtl="0" algn="l">
              <a:lnSpc>
                <a:spcPct val="80000"/>
              </a:lnSpc>
              <a:spcBef>
                <a:spcPts val="1000"/>
              </a:spcBef>
              <a:spcAft>
                <a:spcPts val="0"/>
              </a:spcAft>
              <a:buClr>
                <a:schemeClr val="dk1"/>
              </a:buClr>
              <a:buSzPts val="2590"/>
              <a:buNone/>
            </a:pPr>
            <a:r>
              <a:t/>
            </a:r>
            <a:endParaRPr sz="2590"/>
          </a:p>
          <a:p>
            <a:pPr indent="-228600" lvl="0" marL="228600" rtl="0" algn="l">
              <a:lnSpc>
                <a:spcPct val="80000"/>
              </a:lnSpc>
              <a:spcBef>
                <a:spcPts val="1000"/>
              </a:spcBef>
              <a:spcAft>
                <a:spcPts val="0"/>
              </a:spcAft>
              <a:buClr>
                <a:schemeClr val="dk1"/>
              </a:buClr>
              <a:buSzPts val="2590"/>
              <a:buChar char="•"/>
            </a:pPr>
            <a:r>
              <a:rPr lang="en-US" sz="2590"/>
              <a:t>El examen de TSIA2 de matemáticas es la “llave” para obtener el título de ACC. </a:t>
            </a:r>
            <a:endParaRPr sz="259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n-US"/>
              <a:t>Examen - TSIA2</a:t>
            </a:r>
            <a:endParaRPr/>
          </a:p>
        </p:txBody>
      </p:sp>
      <p:sp>
        <p:nvSpPr>
          <p:cNvPr id="220" name="Google Shape;220;p22"/>
          <p:cNvSpPr txBox="1"/>
          <p:nvPr>
            <p:ph idx="1" type="body"/>
          </p:nvPr>
        </p:nvSpPr>
        <p:spPr>
          <a:xfrm>
            <a:off x="826265" y="1707614"/>
            <a:ext cx="10527535" cy="4469349"/>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n-US"/>
              <a:t>Calificaciones aprobatorias</a:t>
            </a:r>
            <a:endParaRPr/>
          </a:p>
          <a:p>
            <a:pPr indent="0" lvl="0" marL="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a:p>
            <a:pPr indent="-311150" lvl="0" marL="228600" rtl="0" algn="l">
              <a:lnSpc>
                <a:spcPct val="90000"/>
              </a:lnSpc>
              <a:spcBef>
                <a:spcPts val="1000"/>
              </a:spcBef>
              <a:spcAft>
                <a:spcPts val="0"/>
              </a:spcAft>
              <a:buClr>
                <a:schemeClr val="dk1"/>
              </a:buClr>
              <a:buSzPts val="4900"/>
              <a:buChar char="•"/>
            </a:pPr>
            <a:r>
              <a:rPr b="1" lang="en-US" sz="4900"/>
              <a:t>Matemáticas - 950 o un 6 en el examen diagnóstica.</a:t>
            </a:r>
            <a:endParaRPr b="1" sz="4900"/>
          </a:p>
          <a:p>
            <a:pPr indent="0" lvl="0" marL="228600" rtl="0" algn="l">
              <a:lnSpc>
                <a:spcPct val="90000"/>
              </a:lnSpc>
              <a:spcBef>
                <a:spcPts val="1000"/>
              </a:spcBef>
              <a:spcAft>
                <a:spcPts val="0"/>
              </a:spcAft>
              <a:buClr>
                <a:schemeClr val="dk1"/>
              </a:buClr>
              <a:buSzPts val="4800"/>
              <a:buNone/>
            </a:pPr>
            <a:r>
              <a:t/>
            </a:r>
            <a:endParaRPr b="1" sz="48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n-US"/>
              <a:t>Exámenes – STAAR EOC</a:t>
            </a:r>
            <a:endParaRPr/>
          </a:p>
        </p:txBody>
      </p:sp>
      <p:sp>
        <p:nvSpPr>
          <p:cNvPr id="226" name="Google Shape;226;p2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70000"/>
              </a:lnSpc>
              <a:spcBef>
                <a:spcPts val="0"/>
              </a:spcBef>
              <a:spcAft>
                <a:spcPts val="0"/>
              </a:spcAft>
              <a:buClr>
                <a:schemeClr val="dk1"/>
              </a:buClr>
              <a:buSzPts val="2380"/>
              <a:buChar char="•"/>
            </a:pPr>
            <a:r>
              <a:rPr lang="en-US" sz="2380"/>
              <a:t>Los estudiantes tienen que pasar los 5 exámenes EOC (final de curso) para graduarse de una preparatoria en Texas. </a:t>
            </a:r>
            <a:endParaRPr/>
          </a:p>
          <a:p>
            <a:pPr indent="-77470" lvl="0" marL="228600" rtl="0" algn="l">
              <a:lnSpc>
                <a:spcPct val="70000"/>
              </a:lnSpc>
              <a:spcBef>
                <a:spcPts val="1000"/>
              </a:spcBef>
              <a:spcAft>
                <a:spcPts val="0"/>
              </a:spcAft>
              <a:buClr>
                <a:schemeClr val="dk1"/>
              </a:buClr>
              <a:buSzPts val="2380"/>
              <a:buNone/>
            </a:pPr>
            <a:r>
              <a:t/>
            </a:r>
            <a:endParaRPr sz="2380"/>
          </a:p>
          <a:p>
            <a:pPr indent="-514350" lvl="0" marL="514350" rtl="0" algn="l">
              <a:lnSpc>
                <a:spcPct val="70000"/>
              </a:lnSpc>
              <a:spcBef>
                <a:spcPts val="1000"/>
              </a:spcBef>
              <a:spcAft>
                <a:spcPts val="0"/>
              </a:spcAft>
              <a:buClr>
                <a:schemeClr val="dk1"/>
              </a:buClr>
              <a:buSzPts val="2380"/>
              <a:buFont typeface="Calibri"/>
              <a:buAutoNum type="arabicPeriod"/>
            </a:pPr>
            <a:r>
              <a:rPr lang="en-US" sz="2380"/>
              <a:t>Ingles 1 </a:t>
            </a:r>
            <a:endParaRPr sz="2380"/>
          </a:p>
          <a:p>
            <a:pPr indent="-514350" lvl="0" marL="514350" rtl="0" algn="l">
              <a:lnSpc>
                <a:spcPct val="70000"/>
              </a:lnSpc>
              <a:spcBef>
                <a:spcPts val="1000"/>
              </a:spcBef>
              <a:spcAft>
                <a:spcPts val="0"/>
              </a:spcAft>
              <a:buClr>
                <a:schemeClr val="dk1"/>
              </a:buClr>
              <a:buSzPts val="2380"/>
              <a:buFont typeface="Calibri"/>
              <a:buAutoNum type="arabicPeriod"/>
            </a:pPr>
            <a:r>
              <a:rPr lang="en-US" sz="2380"/>
              <a:t>Ingles 2</a:t>
            </a:r>
            <a:endParaRPr/>
          </a:p>
          <a:p>
            <a:pPr indent="-514350" lvl="0" marL="514350" rtl="0" algn="l">
              <a:lnSpc>
                <a:spcPct val="70000"/>
              </a:lnSpc>
              <a:spcBef>
                <a:spcPts val="1000"/>
              </a:spcBef>
              <a:spcAft>
                <a:spcPts val="0"/>
              </a:spcAft>
              <a:buClr>
                <a:schemeClr val="dk1"/>
              </a:buClr>
              <a:buSzPts val="2380"/>
              <a:buFont typeface="Calibri"/>
              <a:buAutoNum type="arabicPeriod"/>
            </a:pPr>
            <a:r>
              <a:rPr lang="en-US" sz="2380"/>
              <a:t>Álgebra 1</a:t>
            </a:r>
            <a:endParaRPr sz="2380"/>
          </a:p>
          <a:p>
            <a:pPr indent="-514350" lvl="0" marL="514350" rtl="0" algn="l">
              <a:lnSpc>
                <a:spcPct val="70000"/>
              </a:lnSpc>
              <a:spcBef>
                <a:spcPts val="1000"/>
              </a:spcBef>
              <a:spcAft>
                <a:spcPts val="0"/>
              </a:spcAft>
              <a:buClr>
                <a:schemeClr val="dk1"/>
              </a:buClr>
              <a:buSzPts val="2380"/>
              <a:buFont typeface="Calibri"/>
              <a:buAutoNum type="arabicPeriod"/>
            </a:pPr>
            <a:r>
              <a:rPr lang="en-US" sz="2380"/>
              <a:t>Biología</a:t>
            </a:r>
            <a:endParaRPr sz="2380"/>
          </a:p>
          <a:p>
            <a:pPr indent="-514350" lvl="0" marL="514350" rtl="0" algn="l">
              <a:lnSpc>
                <a:spcPct val="70000"/>
              </a:lnSpc>
              <a:spcBef>
                <a:spcPts val="1000"/>
              </a:spcBef>
              <a:spcAft>
                <a:spcPts val="0"/>
              </a:spcAft>
              <a:buClr>
                <a:schemeClr val="dk1"/>
              </a:buClr>
              <a:buSzPts val="2380"/>
              <a:buFont typeface="Calibri"/>
              <a:buAutoNum type="arabicPeriod"/>
            </a:pPr>
            <a:r>
              <a:rPr lang="en-US" sz="2380"/>
              <a:t>Historia de los Estados Unidos</a:t>
            </a:r>
            <a:endParaRPr sz="2380"/>
          </a:p>
          <a:p>
            <a:pPr indent="-363220" lvl="0" marL="514350" rtl="0" algn="l">
              <a:lnSpc>
                <a:spcPct val="70000"/>
              </a:lnSpc>
              <a:spcBef>
                <a:spcPts val="1000"/>
              </a:spcBef>
              <a:spcAft>
                <a:spcPts val="0"/>
              </a:spcAft>
              <a:buClr>
                <a:schemeClr val="dk1"/>
              </a:buClr>
              <a:buSzPts val="2380"/>
              <a:buFont typeface="Calibri"/>
              <a:buNone/>
            </a:pPr>
            <a:r>
              <a:t/>
            </a:r>
            <a:endParaRPr sz="2380"/>
          </a:p>
          <a:p>
            <a:pPr indent="-77470" lvl="0" marL="228600" rtl="0" algn="l">
              <a:lnSpc>
                <a:spcPct val="70000"/>
              </a:lnSpc>
              <a:spcBef>
                <a:spcPts val="1000"/>
              </a:spcBef>
              <a:spcAft>
                <a:spcPts val="0"/>
              </a:spcAft>
              <a:buClr>
                <a:schemeClr val="dk1"/>
              </a:buClr>
              <a:buSzPts val="2380"/>
              <a:buNone/>
            </a:pPr>
            <a:r>
              <a:t/>
            </a:r>
            <a:endParaRPr sz="2380"/>
          </a:p>
          <a:p>
            <a:pPr indent="-228600" lvl="0" marL="228600" rtl="0" algn="l">
              <a:lnSpc>
                <a:spcPct val="70000"/>
              </a:lnSpc>
              <a:spcBef>
                <a:spcPts val="1000"/>
              </a:spcBef>
              <a:spcAft>
                <a:spcPts val="0"/>
              </a:spcAft>
              <a:buClr>
                <a:schemeClr val="dk1"/>
              </a:buClr>
              <a:buSzPts val="2380"/>
              <a:buChar char="•"/>
            </a:pPr>
            <a:r>
              <a:rPr lang="en-US" sz="2380"/>
              <a:t>Los estudiantes de CRCA deben pasarlos la primera vez que los tomen.</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n-US"/>
              <a:t>Exámenes – STAAR EOC</a:t>
            </a:r>
            <a:endParaRPr/>
          </a:p>
        </p:txBody>
      </p:sp>
      <p:sp>
        <p:nvSpPr>
          <p:cNvPr id="232" name="Google Shape;232;p2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Clr>
                <a:schemeClr val="dk1"/>
              </a:buClr>
              <a:buSzPts val="2800"/>
              <a:buNone/>
            </a:pPr>
            <a:r>
              <a:rPr b="1" i="1" lang="en-US"/>
              <a:t>Si importa. ¡Su estudiante debe estudiar bastante para poder sobresalir en los exámenes EOC!</a:t>
            </a:r>
            <a:endParaRPr b="1"/>
          </a:p>
          <a:p>
            <a:pPr indent="0" lvl="0" marL="0" rtl="0" algn="l">
              <a:lnSpc>
                <a:spcPct val="80000"/>
              </a:lnSpc>
              <a:spcBef>
                <a:spcPts val="1000"/>
              </a:spcBef>
              <a:spcAft>
                <a:spcPts val="0"/>
              </a:spcAft>
              <a:buClr>
                <a:schemeClr val="dk1"/>
              </a:buClr>
              <a:buSzPts val="2800"/>
              <a:buNone/>
            </a:pPr>
            <a:r>
              <a:t/>
            </a:r>
            <a:endParaRPr b="1" i="1"/>
          </a:p>
          <a:p>
            <a:pPr indent="0" lvl="0" marL="0" rtl="0" algn="ctr">
              <a:lnSpc>
                <a:spcPct val="80000"/>
              </a:lnSpc>
              <a:spcBef>
                <a:spcPts val="1000"/>
              </a:spcBef>
              <a:spcAft>
                <a:spcPts val="0"/>
              </a:spcAft>
              <a:buClr>
                <a:schemeClr val="dk1"/>
              </a:buClr>
              <a:buSzPts val="4800"/>
              <a:buNone/>
            </a:pPr>
            <a:r>
              <a:rPr b="1" i="1" lang="en-US" sz="4800"/>
              <a:t>98% de los EOCs fueron superados</a:t>
            </a:r>
            <a:endParaRPr b="1" i="1" sz="4800"/>
          </a:p>
          <a:p>
            <a:pPr indent="0" lvl="0" marL="0" rtl="0" algn="ctr">
              <a:lnSpc>
                <a:spcPct val="80000"/>
              </a:lnSpc>
              <a:spcBef>
                <a:spcPts val="1000"/>
              </a:spcBef>
              <a:spcAft>
                <a:spcPts val="0"/>
              </a:spcAft>
              <a:buClr>
                <a:schemeClr val="dk1"/>
              </a:buClr>
              <a:buSzPts val="4800"/>
              <a:buNone/>
            </a:pPr>
            <a:r>
              <a:t/>
            </a:r>
            <a:endParaRPr b="1" i="1" sz="4800"/>
          </a:p>
          <a:p>
            <a:pPr indent="0" lvl="0" marL="0" rtl="0" algn="ctr">
              <a:lnSpc>
                <a:spcPct val="80000"/>
              </a:lnSpc>
              <a:spcBef>
                <a:spcPts val="1000"/>
              </a:spcBef>
              <a:spcAft>
                <a:spcPts val="0"/>
              </a:spcAft>
              <a:buClr>
                <a:schemeClr val="dk1"/>
              </a:buClr>
              <a:buSzPts val="4800"/>
              <a:buNone/>
            </a:pPr>
            <a:r>
              <a:rPr b="1" i="1" lang="en-US" sz="4800"/>
              <a:t>85% de los EOCs fueron superados a un nivel de preparación universitaria</a:t>
            </a:r>
            <a:endParaRPr b="1" sz="48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n-US"/>
              <a:t>Tutoriales</a:t>
            </a:r>
            <a:endParaRPr/>
          </a:p>
        </p:txBody>
      </p:sp>
      <p:sp>
        <p:nvSpPr>
          <p:cNvPr id="238" name="Google Shape;238;p2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n-US"/>
              <a:t>Tutoriales obligatorios empiezan cuando una calificación está en menos de un 80. </a:t>
            </a:r>
            <a:endParaRPr/>
          </a:p>
          <a:p>
            <a:pPr indent="0" lvl="0" marL="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Tutoriales obligatorios son después de escuela de 4:30 a 6:00, lunes a jueves. </a:t>
            </a:r>
            <a:endParaRPr/>
          </a:p>
          <a:p>
            <a:pPr indent="0" lvl="0" marL="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Los estudiantes pueden utilizar el autobús de BTB si se quedan tarde para tutoriales y si están registrados con Beyond the Bell.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26"/>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6000"/>
              <a:buFont typeface="Calibri"/>
              <a:buNone/>
            </a:pPr>
            <a:r>
              <a:rPr lang="en-US"/>
              <a:t>¿</a:t>
            </a:r>
            <a:r>
              <a:rPr b="1" lang="en-US"/>
              <a:t>Preguntas?</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n-US"/>
              <a:t>Gracias por asistir. </a:t>
            </a:r>
            <a:endParaRPr/>
          </a:p>
        </p:txBody>
      </p:sp>
      <p:pic>
        <p:nvPicPr>
          <p:cNvPr id="249" name="Google Shape;249;p27"/>
          <p:cNvPicPr preferRelativeResize="0"/>
          <p:nvPr>
            <p:ph idx="1" type="body"/>
          </p:nvPr>
        </p:nvPicPr>
        <p:blipFill rotWithShape="1">
          <a:blip r:embed="rId3">
            <a:alphaModFix/>
          </a:blip>
          <a:srcRect b="0" l="0" r="0" t="0"/>
          <a:stretch/>
        </p:blipFill>
        <p:spPr>
          <a:xfrm>
            <a:off x="3915177" y="1690689"/>
            <a:ext cx="4417454" cy="485178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g2808c487613_1_0"/>
          <p:cNvSpPr txBox="1"/>
          <p:nvPr>
            <p:ph type="title"/>
          </p:nvPr>
        </p:nvSpPr>
        <p:spPr>
          <a:xfrm>
            <a:off x="838200" y="365125"/>
            <a:ext cx="10515600" cy="1025700"/>
          </a:xfrm>
          <a:prstGeom prst="rect">
            <a:avLst/>
          </a:prstGeom>
          <a:noFill/>
          <a:ln cap="flat" cmpd="sng" w="12700">
            <a:solidFill>
              <a:schemeClr val="dk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1350"/>
              <a:buFont typeface="Calibri"/>
              <a:buNone/>
            </a:pPr>
            <a:r>
              <a:rPr b="1" lang="en-US" sz="5400">
                <a:solidFill>
                  <a:schemeClr val="dk1"/>
                </a:solidFill>
                <a:latin typeface="Arial"/>
                <a:ea typeface="Arial"/>
                <a:cs typeface="Arial"/>
                <a:sym typeface="Arial"/>
              </a:rPr>
              <a:t>Presentaciones</a:t>
            </a:r>
            <a:endParaRPr b="1" i="0" sz="5400" u="none" cap="none" strike="noStrike">
              <a:solidFill>
                <a:schemeClr val="dk1"/>
              </a:solidFill>
              <a:latin typeface="Arial"/>
              <a:ea typeface="Arial"/>
              <a:cs typeface="Arial"/>
              <a:sym typeface="Arial"/>
            </a:endParaRPr>
          </a:p>
        </p:txBody>
      </p:sp>
      <p:sp>
        <p:nvSpPr>
          <p:cNvPr id="97" name="Google Shape;97;g2808c487613_1_0"/>
          <p:cNvSpPr txBox="1"/>
          <p:nvPr>
            <p:ph idx="1" type="body"/>
          </p:nvPr>
        </p:nvSpPr>
        <p:spPr>
          <a:xfrm>
            <a:off x="838200" y="1866550"/>
            <a:ext cx="10515600" cy="4377300"/>
          </a:xfrm>
          <a:prstGeom prst="rect">
            <a:avLst/>
          </a:prstGeom>
          <a:noFill/>
          <a:ln>
            <a:noFill/>
          </a:ln>
        </p:spPr>
        <p:txBody>
          <a:bodyPr anchorCtr="0" anchor="t" bIns="45700" lIns="91425" spcFirstLastPara="1" rIns="91425" wrap="square" tIns="45700">
            <a:noAutofit/>
          </a:bodyPr>
          <a:lstStyle/>
          <a:p>
            <a:pPr indent="-190500" lvl="0" marL="228600" rtl="0" algn="l">
              <a:lnSpc>
                <a:spcPct val="90000"/>
              </a:lnSpc>
              <a:spcBef>
                <a:spcPts val="0"/>
              </a:spcBef>
              <a:spcAft>
                <a:spcPts val="0"/>
              </a:spcAft>
              <a:buClr>
                <a:schemeClr val="dk1"/>
              </a:buClr>
              <a:buSzPts val="2200"/>
              <a:buChar char="•"/>
            </a:pPr>
            <a:r>
              <a:rPr lang="en-US" sz="2200">
                <a:solidFill>
                  <a:schemeClr val="dk1"/>
                </a:solidFill>
                <a:latin typeface="Calibri"/>
                <a:ea typeface="Calibri"/>
                <a:cs typeface="Calibri"/>
                <a:sym typeface="Calibri"/>
              </a:rPr>
              <a:t>Martin Conrardy – Director</a:t>
            </a:r>
            <a:endParaRPr sz="2200"/>
          </a:p>
          <a:p>
            <a:pPr indent="-190500" lvl="0" marL="228600" rtl="0" algn="l">
              <a:lnSpc>
                <a:spcPct val="90000"/>
              </a:lnSpc>
              <a:spcBef>
                <a:spcPts val="1000"/>
              </a:spcBef>
              <a:spcAft>
                <a:spcPts val="0"/>
              </a:spcAft>
              <a:buClr>
                <a:schemeClr val="dk1"/>
              </a:buClr>
              <a:buSzPts val="2200"/>
              <a:buChar char="•"/>
            </a:pPr>
            <a:r>
              <a:rPr lang="en-US" sz="2200">
                <a:solidFill>
                  <a:schemeClr val="dk1"/>
                </a:solidFill>
                <a:latin typeface="Calibri"/>
                <a:ea typeface="Calibri"/>
                <a:cs typeface="Calibri"/>
                <a:sym typeface="Calibri"/>
              </a:rPr>
              <a:t>Shawn Adams– </a:t>
            </a:r>
            <a:r>
              <a:rPr lang="en-US" sz="2200"/>
              <a:t>Subdirectora</a:t>
            </a:r>
            <a:endParaRPr sz="2200"/>
          </a:p>
          <a:p>
            <a:pPr indent="-190500" lvl="0" marL="228600" rtl="0" algn="l">
              <a:lnSpc>
                <a:spcPct val="90000"/>
              </a:lnSpc>
              <a:spcBef>
                <a:spcPts val="1000"/>
              </a:spcBef>
              <a:spcAft>
                <a:spcPts val="0"/>
              </a:spcAft>
              <a:buClr>
                <a:schemeClr val="dk1"/>
              </a:buClr>
              <a:buSzPts val="2200"/>
              <a:buChar char="•"/>
            </a:pPr>
            <a:r>
              <a:rPr lang="en-US" sz="2200"/>
              <a:t>Tiffany Jimenez</a:t>
            </a:r>
            <a:r>
              <a:rPr lang="en-US" sz="2200">
                <a:solidFill>
                  <a:schemeClr val="dk1"/>
                </a:solidFill>
                <a:latin typeface="Calibri"/>
                <a:ea typeface="Calibri"/>
                <a:cs typeface="Calibri"/>
                <a:sym typeface="Calibri"/>
              </a:rPr>
              <a:t> – Consejer</a:t>
            </a:r>
            <a:r>
              <a:rPr lang="en-US" sz="2200"/>
              <a:t>a</a:t>
            </a:r>
            <a:endParaRPr sz="2200"/>
          </a:p>
          <a:p>
            <a:pPr indent="-190500" lvl="0" marL="228600" rtl="0" algn="l">
              <a:lnSpc>
                <a:spcPct val="90000"/>
              </a:lnSpc>
              <a:spcBef>
                <a:spcPts val="1000"/>
              </a:spcBef>
              <a:spcAft>
                <a:spcPts val="0"/>
              </a:spcAft>
              <a:buClr>
                <a:schemeClr val="dk1"/>
              </a:buClr>
              <a:buSzPts val="2200"/>
              <a:buChar char="•"/>
            </a:pPr>
            <a:r>
              <a:rPr lang="en-US" sz="2200">
                <a:solidFill>
                  <a:schemeClr val="dk1"/>
                </a:solidFill>
                <a:latin typeface="Calibri"/>
                <a:ea typeface="Calibri"/>
                <a:cs typeface="Calibri"/>
                <a:sym typeface="Calibri"/>
              </a:rPr>
              <a:t>Josh Gordon – Especialista de Acceso a la Universidad</a:t>
            </a:r>
            <a:endParaRPr sz="2200">
              <a:solidFill>
                <a:schemeClr val="dk1"/>
              </a:solidFill>
              <a:latin typeface="Calibri"/>
              <a:ea typeface="Calibri"/>
              <a:cs typeface="Calibri"/>
              <a:sym typeface="Calibri"/>
            </a:endParaRPr>
          </a:p>
          <a:p>
            <a:pPr indent="-190500" lvl="0" marL="228600" rtl="0" algn="l">
              <a:lnSpc>
                <a:spcPct val="90000"/>
              </a:lnSpc>
              <a:spcBef>
                <a:spcPts val="1000"/>
              </a:spcBef>
              <a:spcAft>
                <a:spcPts val="0"/>
              </a:spcAft>
              <a:buSzPts val="2200"/>
              <a:buChar char="•"/>
            </a:pPr>
            <a:r>
              <a:rPr lang="en-US" sz="2200"/>
              <a:t>Elva Conrardy - PTA Presidenta </a:t>
            </a:r>
            <a:endParaRPr sz="2200"/>
          </a:p>
          <a:p>
            <a:pPr indent="-127000" lvl="0" marL="228600" rtl="0" algn="l">
              <a:lnSpc>
                <a:spcPct val="90000"/>
              </a:lnSpc>
              <a:spcBef>
                <a:spcPts val="1000"/>
              </a:spcBef>
              <a:spcAft>
                <a:spcPts val="0"/>
              </a:spcAft>
              <a:buSzPts val="1200"/>
              <a:buChar char="•"/>
            </a:pPr>
            <a:r>
              <a:rPr lang="en-US" sz="2200"/>
              <a:t>Maestros del grado 11</a:t>
            </a:r>
            <a:endParaRPr sz="2200"/>
          </a:p>
          <a:p>
            <a:pPr indent="-190500" lvl="1" marL="685800" rtl="0" algn="l">
              <a:lnSpc>
                <a:spcPct val="90000"/>
              </a:lnSpc>
              <a:spcBef>
                <a:spcPts val="1000"/>
              </a:spcBef>
              <a:spcAft>
                <a:spcPts val="0"/>
              </a:spcAft>
              <a:buSzPts val="1200"/>
              <a:buChar char="•"/>
            </a:pPr>
            <a:r>
              <a:rPr lang="en-US" sz="1800"/>
              <a:t>Mark Laskowski - Inglés</a:t>
            </a:r>
            <a:endParaRPr sz="1800"/>
          </a:p>
          <a:p>
            <a:pPr indent="-190500" lvl="1" marL="685800" rtl="0" algn="l">
              <a:lnSpc>
                <a:spcPct val="90000"/>
              </a:lnSpc>
              <a:spcBef>
                <a:spcPts val="1000"/>
              </a:spcBef>
              <a:spcAft>
                <a:spcPts val="0"/>
              </a:spcAft>
              <a:buSzPts val="1200"/>
              <a:buChar char="•"/>
            </a:pPr>
            <a:r>
              <a:rPr lang="en-US" sz="1800"/>
              <a:t>Janvier Twizeymana - Matemáticas</a:t>
            </a:r>
            <a:endParaRPr sz="1800"/>
          </a:p>
          <a:p>
            <a:pPr indent="-190500" lvl="1" marL="685800" rtl="0" algn="l">
              <a:lnSpc>
                <a:spcPct val="90000"/>
              </a:lnSpc>
              <a:spcBef>
                <a:spcPts val="1000"/>
              </a:spcBef>
              <a:spcAft>
                <a:spcPts val="0"/>
              </a:spcAft>
              <a:buSzPts val="1200"/>
              <a:buChar char="•"/>
            </a:pPr>
            <a:r>
              <a:rPr lang="en-US" sz="1800"/>
              <a:t>Chelsea Araniecke - Ciencias</a:t>
            </a:r>
            <a:endParaRPr sz="1800"/>
          </a:p>
          <a:p>
            <a:pPr indent="-190500" lvl="1" marL="685800" rtl="0" algn="l">
              <a:lnSpc>
                <a:spcPct val="90000"/>
              </a:lnSpc>
              <a:spcBef>
                <a:spcPts val="1000"/>
              </a:spcBef>
              <a:spcAft>
                <a:spcPts val="0"/>
              </a:spcAft>
              <a:buSzPts val="1200"/>
              <a:buChar char="•"/>
            </a:pPr>
            <a:r>
              <a:rPr lang="en-US" sz="1800"/>
              <a:t>Cindy O’Campo - Estudios Sociales</a:t>
            </a:r>
            <a:endParaRPr sz="1800"/>
          </a:p>
          <a:p>
            <a:pPr indent="-190500" lvl="1" marL="685800" rtl="0" algn="l">
              <a:lnSpc>
                <a:spcPct val="90000"/>
              </a:lnSpc>
              <a:spcBef>
                <a:spcPts val="1000"/>
              </a:spcBef>
              <a:spcAft>
                <a:spcPts val="0"/>
              </a:spcAft>
              <a:buSzPts val="1200"/>
              <a:buChar char="•"/>
            </a:pPr>
            <a:r>
              <a:rPr lang="en-US" sz="1800"/>
              <a:t>Dr. Deirdre Doughty - Historia de los estados unidos</a:t>
            </a:r>
            <a:endParaRPr sz="1800"/>
          </a:p>
          <a:p>
            <a:pPr indent="-190500" lvl="1" marL="685800" rtl="0" algn="l">
              <a:lnSpc>
                <a:spcPct val="90000"/>
              </a:lnSpc>
              <a:spcBef>
                <a:spcPts val="1000"/>
              </a:spcBef>
              <a:spcAft>
                <a:spcPts val="0"/>
              </a:spcAft>
              <a:buSzPts val="1200"/>
              <a:buChar char="•"/>
            </a:pPr>
            <a:r>
              <a:rPr lang="en-US" sz="1800"/>
              <a:t>Jonathan Manion - Estudios Sociales</a:t>
            </a:r>
            <a:endParaRPr sz="1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g27ee082b40c_0_0"/>
          <p:cNvSpPr txBox="1"/>
          <p:nvPr/>
        </p:nvSpPr>
        <p:spPr>
          <a:xfrm>
            <a:off x="1242700" y="494350"/>
            <a:ext cx="9881400" cy="583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4500">
                <a:latin typeface="Calibri"/>
                <a:ea typeface="Calibri"/>
                <a:cs typeface="Calibri"/>
                <a:sym typeface="Calibri"/>
              </a:rPr>
              <a:t>CRCA PTSA</a:t>
            </a:r>
            <a:endParaRPr b="1" sz="4500">
              <a:latin typeface="Calibri"/>
              <a:ea typeface="Calibri"/>
              <a:cs typeface="Calibri"/>
              <a:sym typeface="Calibri"/>
            </a:endParaRPr>
          </a:p>
          <a:p>
            <a:pPr indent="-342900" lvl="0" marL="457200" rtl="0" algn="l">
              <a:spcBef>
                <a:spcPts val="0"/>
              </a:spcBef>
              <a:spcAft>
                <a:spcPts val="0"/>
              </a:spcAft>
              <a:buSzPts val="1800"/>
              <a:buFont typeface="Calibri"/>
              <a:buChar char="➔"/>
            </a:pPr>
            <a:r>
              <a:rPr b="1" lang="en-US" sz="1800">
                <a:highlight>
                  <a:srgbClr val="D9EAD3"/>
                </a:highlight>
                <a:latin typeface="Calibri"/>
                <a:ea typeface="Calibri"/>
                <a:cs typeface="Calibri"/>
                <a:sym typeface="Calibri"/>
              </a:rPr>
              <a:t>Si me uno, tengo que:</a:t>
            </a:r>
            <a:endParaRPr b="1" sz="1800">
              <a:highlight>
                <a:srgbClr val="D9EAD3"/>
              </a:highlight>
              <a:latin typeface="Calibri"/>
              <a:ea typeface="Calibri"/>
              <a:cs typeface="Calibri"/>
              <a:sym typeface="Calibri"/>
            </a:endParaRPr>
          </a:p>
          <a:p>
            <a:pPr indent="-342900" lvl="1" marL="914400" rtl="0" algn="l">
              <a:spcBef>
                <a:spcPts val="0"/>
              </a:spcBef>
              <a:spcAft>
                <a:spcPts val="0"/>
              </a:spcAft>
              <a:buSzPts val="1800"/>
              <a:buFont typeface="Calibri"/>
              <a:buChar char="◆"/>
            </a:pPr>
            <a:r>
              <a:rPr b="1" lang="en-US" sz="1800">
                <a:highlight>
                  <a:srgbClr val="D9EAD3"/>
                </a:highlight>
                <a:latin typeface="Calibri"/>
                <a:ea typeface="Calibri"/>
                <a:cs typeface="Calibri"/>
                <a:sym typeface="Calibri"/>
              </a:rPr>
              <a:t>ir a juntas? No. Siempre es bienvenido a asistir a las juntas</a:t>
            </a:r>
            <a:endParaRPr b="1" sz="1800">
              <a:highlight>
                <a:srgbClr val="D9EAD3"/>
              </a:highlight>
              <a:latin typeface="Calibri"/>
              <a:ea typeface="Calibri"/>
              <a:cs typeface="Calibri"/>
              <a:sym typeface="Calibri"/>
            </a:endParaRPr>
          </a:p>
          <a:p>
            <a:pPr indent="-342900" lvl="1" marL="914400" rtl="0" algn="l">
              <a:spcBef>
                <a:spcPts val="0"/>
              </a:spcBef>
              <a:spcAft>
                <a:spcPts val="0"/>
              </a:spcAft>
              <a:buSzPts val="1800"/>
              <a:buFont typeface="Calibri"/>
              <a:buChar char="◆"/>
            </a:pPr>
            <a:r>
              <a:rPr b="1" lang="en-US" sz="1800">
                <a:highlight>
                  <a:srgbClr val="D9EAD3"/>
                </a:highlight>
                <a:latin typeface="Calibri"/>
                <a:ea typeface="Calibri"/>
                <a:cs typeface="Calibri"/>
                <a:sym typeface="Calibri"/>
              </a:rPr>
              <a:t>ser voluntario o pasar mucho tiempo en la escuela? NO! Al unirse al PTA no es lo mismo que ser voluntario, no </a:t>
            </a:r>
            <a:r>
              <a:rPr b="1" lang="en-US" sz="1800">
                <a:highlight>
                  <a:srgbClr val="D9EAD3"/>
                </a:highlight>
                <a:latin typeface="Calibri"/>
                <a:ea typeface="Calibri"/>
                <a:cs typeface="Calibri"/>
                <a:sym typeface="Calibri"/>
              </a:rPr>
              <a:t>ENCANTARÍA</a:t>
            </a:r>
            <a:r>
              <a:rPr b="1" lang="en-US" sz="1800">
                <a:highlight>
                  <a:srgbClr val="D9EAD3"/>
                </a:highlight>
                <a:latin typeface="Calibri"/>
                <a:ea typeface="Calibri"/>
                <a:cs typeface="Calibri"/>
                <a:sym typeface="Calibri"/>
              </a:rPr>
              <a:t> la ayuda- pero no es un requisito. </a:t>
            </a:r>
            <a:endParaRPr b="1" sz="1800">
              <a:highlight>
                <a:srgbClr val="D9EAD3"/>
              </a:highlight>
              <a:latin typeface="Calibri"/>
              <a:ea typeface="Calibri"/>
              <a:cs typeface="Calibri"/>
              <a:sym typeface="Calibri"/>
            </a:endParaRPr>
          </a:p>
          <a:p>
            <a:pPr indent="-342900" lvl="0" marL="457200" rtl="0" algn="l">
              <a:spcBef>
                <a:spcPts val="0"/>
              </a:spcBef>
              <a:spcAft>
                <a:spcPts val="0"/>
              </a:spcAft>
              <a:buSzPts val="1800"/>
              <a:buFont typeface="Calibri"/>
              <a:buChar char="➔"/>
            </a:pPr>
            <a:r>
              <a:rPr b="1" lang="en-US" sz="1800">
                <a:highlight>
                  <a:srgbClr val="EAD1DC"/>
                </a:highlight>
                <a:latin typeface="Calibri"/>
                <a:ea typeface="Calibri"/>
                <a:cs typeface="Calibri"/>
                <a:sym typeface="Calibri"/>
              </a:rPr>
              <a:t>Por que unirme al PTA? </a:t>
            </a:r>
            <a:endParaRPr b="1" sz="1800">
              <a:highlight>
                <a:srgbClr val="EAD1DC"/>
              </a:highlight>
              <a:latin typeface="Calibri"/>
              <a:ea typeface="Calibri"/>
              <a:cs typeface="Calibri"/>
              <a:sym typeface="Calibri"/>
            </a:endParaRPr>
          </a:p>
          <a:p>
            <a:pPr indent="-342900" lvl="1" marL="914400" rtl="0" algn="l">
              <a:spcBef>
                <a:spcPts val="0"/>
              </a:spcBef>
              <a:spcAft>
                <a:spcPts val="0"/>
              </a:spcAft>
              <a:buSzPts val="1800"/>
              <a:buFont typeface="Calibri"/>
              <a:buChar char="◆"/>
            </a:pPr>
            <a:r>
              <a:rPr b="1" lang="en-US" sz="1800">
                <a:highlight>
                  <a:srgbClr val="EAD1DC"/>
                </a:highlight>
                <a:latin typeface="Calibri"/>
                <a:ea typeface="Calibri"/>
                <a:cs typeface="Calibri"/>
                <a:sym typeface="Calibri"/>
              </a:rPr>
              <a:t>La </a:t>
            </a:r>
            <a:r>
              <a:rPr b="1" lang="en-US" sz="1800">
                <a:highlight>
                  <a:srgbClr val="EAD1DC"/>
                </a:highlight>
                <a:latin typeface="Calibri"/>
                <a:ea typeface="Calibri"/>
                <a:cs typeface="Calibri"/>
                <a:sym typeface="Calibri"/>
              </a:rPr>
              <a:t>razón</a:t>
            </a:r>
            <a:r>
              <a:rPr b="1" lang="en-US" sz="1800">
                <a:highlight>
                  <a:srgbClr val="EAD1DC"/>
                </a:highlight>
                <a:latin typeface="Calibri"/>
                <a:ea typeface="Calibri"/>
                <a:cs typeface="Calibri"/>
                <a:sym typeface="Calibri"/>
              </a:rPr>
              <a:t> #1 por la cual unirse al PTSA en para apoyar a CRCA y a su estudiante! El PTSA de CRCA esta dedicado a apoyar los esfuerzo  de los estudiantes para proveer un ambiente de calidad. Se han hecho estudios mostrando que los estudiantes hacen mejor trabajo cuando un padre </a:t>
            </a:r>
            <a:r>
              <a:rPr b="1" lang="en-US" sz="1800">
                <a:highlight>
                  <a:srgbClr val="EAD1DC"/>
                </a:highlight>
                <a:latin typeface="Calibri"/>
                <a:ea typeface="Calibri"/>
                <a:cs typeface="Calibri"/>
                <a:sym typeface="Calibri"/>
              </a:rPr>
              <a:t>está</a:t>
            </a:r>
            <a:r>
              <a:rPr b="1" lang="en-US" sz="1800">
                <a:highlight>
                  <a:srgbClr val="EAD1DC"/>
                </a:highlight>
                <a:latin typeface="Calibri"/>
                <a:ea typeface="Calibri"/>
                <a:cs typeface="Calibri"/>
                <a:sym typeface="Calibri"/>
              </a:rPr>
              <a:t> involucrado. Las calificaciones son </a:t>
            </a:r>
            <a:r>
              <a:rPr b="1" lang="en-US" sz="1800">
                <a:highlight>
                  <a:srgbClr val="EAD1DC"/>
                </a:highlight>
                <a:latin typeface="Calibri"/>
                <a:ea typeface="Calibri"/>
                <a:cs typeface="Calibri"/>
                <a:sym typeface="Calibri"/>
              </a:rPr>
              <a:t>más</a:t>
            </a:r>
            <a:r>
              <a:rPr b="1" lang="en-US" sz="1800">
                <a:highlight>
                  <a:srgbClr val="EAD1DC"/>
                </a:highlight>
                <a:latin typeface="Calibri"/>
                <a:ea typeface="Calibri"/>
                <a:cs typeface="Calibri"/>
                <a:sym typeface="Calibri"/>
              </a:rPr>
              <a:t> altas. Las notas en los </a:t>
            </a:r>
            <a:r>
              <a:rPr b="1" lang="en-US" sz="1800">
                <a:highlight>
                  <a:srgbClr val="EAD1DC"/>
                </a:highlight>
                <a:latin typeface="Calibri"/>
                <a:ea typeface="Calibri"/>
                <a:cs typeface="Calibri"/>
                <a:sym typeface="Calibri"/>
              </a:rPr>
              <a:t>exámenes</a:t>
            </a:r>
            <a:r>
              <a:rPr b="1" lang="en-US" sz="1800">
                <a:highlight>
                  <a:srgbClr val="EAD1DC"/>
                </a:highlight>
                <a:latin typeface="Calibri"/>
                <a:ea typeface="Calibri"/>
                <a:cs typeface="Calibri"/>
                <a:sym typeface="Calibri"/>
              </a:rPr>
              <a:t> son mejores. La asistencia sube. Los padres involucrados son padres informados. </a:t>
            </a:r>
            <a:endParaRPr b="1" sz="1800">
              <a:highlight>
                <a:srgbClr val="EAD1DC"/>
              </a:highlight>
              <a:latin typeface="Calibri"/>
              <a:ea typeface="Calibri"/>
              <a:cs typeface="Calibri"/>
              <a:sym typeface="Calibri"/>
            </a:endParaRPr>
          </a:p>
          <a:p>
            <a:pPr indent="-342900" lvl="0" marL="457200" rtl="0" algn="l">
              <a:spcBef>
                <a:spcPts val="0"/>
              </a:spcBef>
              <a:spcAft>
                <a:spcPts val="0"/>
              </a:spcAft>
              <a:buSzPts val="1800"/>
              <a:buFont typeface="Calibri"/>
              <a:buChar char="➔"/>
            </a:pPr>
            <a:r>
              <a:rPr b="1" lang="en-US" sz="1800">
                <a:highlight>
                  <a:srgbClr val="CFE2F3"/>
                </a:highlight>
                <a:latin typeface="Calibri"/>
                <a:ea typeface="Calibri"/>
                <a:cs typeface="Calibri"/>
                <a:sym typeface="Calibri"/>
              </a:rPr>
              <a:t>Que hace el PTSA? </a:t>
            </a:r>
            <a:endParaRPr b="1" sz="1800">
              <a:highlight>
                <a:srgbClr val="CFE2F3"/>
              </a:highlight>
              <a:latin typeface="Calibri"/>
              <a:ea typeface="Calibri"/>
              <a:cs typeface="Calibri"/>
              <a:sym typeface="Calibri"/>
            </a:endParaRPr>
          </a:p>
          <a:p>
            <a:pPr indent="-342900" lvl="1" marL="914400" rtl="0" algn="l">
              <a:spcBef>
                <a:spcPts val="0"/>
              </a:spcBef>
              <a:spcAft>
                <a:spcPts val="0"/>
              </a:spcAft>
              <a:buSzPts val="1800"/>
              <a:buFont typeface="Calibri"/>
              <a:buChar char="◆"/>
            </a:pPr>
            <a:r>
              <a:rPr b="1" lang="en-US" sz="1800">
                <a:highlight>
                  <a:srgbClr val="CFE2F3"/>
                </a:highlight>
                <a:latin typeface="Calibri"/>
                <a:ea typeface="Calibri"/>
                <a:cs typeface="Calibri"/>
                <a:sym typeface="Calibri"/>
              </a:rPr>
              <a:t>El PTSA de CRCA provee servicios a los padres, estudiantes, y maestros. Coordinamos voluntarios para llenar las necesidades de la escuela, organizar </a:t>
            </a:r>
            <a:r>
              <a:rPr b="1" lang="en-US" sz="1800">
                <a:highlight>
                  <a:srgbClr val="CFE2F3"/>
                </a:highlight>
                <a:latin typeface="Calibri"/>
                <a:ea typeface="Calibri"/>
                <a:cs typeface="Calibri"/>
                <a:sym typeface="Calibri"/>
              </a:rPr>
              <a:t>noches</a:t>
            </a:r>
            <a:r>
              <a:rPr b="1" lang="en-US" sz="1800">
                <a:highlight>
                  <a:srgbClr val="CFE2F3"/>
                </a:highlight>
                <a:latin typeface="Calibri"/>
                <a:ea typeface="Calibri"/>
                <a:cs typeface="Calibri"/>
                <a:sym typeface="Calibri"/>
              </a:rPr>
              <a:t> educativas para padres, y apreciar el esfuerzo del personal. Proveemos un </a:t>
            </a:r>
            <a:r>
              <a:rPr b="1" lang="en-US" sz="1800">
                <a:highlight>
                  <a:srgbClr val="CFE2F3"/>
                </a:highlight>
                <a:latin typeface="Calibri"/>
                <a:ea typeface="Calibri"/>
                <a:cs typeface="Calibri"/>
                <a:sym typeface="Calibri"/>
              </a:rPr>
              <a:t>mínimo</a:t>
            </a:r>
            <a:r>
              <a:rPr b="1" lang="en-US" sz="1800">
                <a:highlight>
                  <a:srgbClr val="CFE2F3"/>
                </a:highlight>
                <a:latin typeface="Calibri"/>
                <a:ea typeface="Calibri"/>
                <a:cs typeface="Calibri"/>
                <a:sym typeface="Calibri"/>
              </a:rPr>
              <a:t> de dos becas de $500 a estudiantes del grado 12, ayudamos a pagar el viaje de </a:t>
            </a:r>
            <a:r>
              <a:rPr b="1" lang="en-US" sz="1800">
                <a:highlight>
                  <a:srgbClr val="CFE2F3"/>
                </a:highlight>
                <a:latin typeface="Calibri"/>
                <a:ea typeface="Calibri"/>
                <a:cs typeface="Calibri"/>
                <a:sym typeface="Calibri"/>
              </a:rPr>
              <a:t>último</a:t>
            </a:r>
            <a:r>
              <a:rPr b="1" lang="en-US" sz="1800">
                <a:highlight>
                  <a:srgbClr val="CFE2F3"/>
                </a:highlight>
                <a:latin typeface="Calibri"/>
                <a:ea typeface="Calibri"/>
                <a:cs typeface="Calibri"/>
                <a:sym typeface="Calibri"/>
              </a:rPr>
              <a:t> </a:t>
            </a:r>
            <a:r>
              <a:rPr b="1" lang="en-US" sz="1800">
                <a:highlight>
                  <a:srgbClr val="CFE2F3"/>
                </a:highlight>
                <a:latin typeface="Calibri"/>
                <a:ea typeface="Calibri"/>
                <a:cs typeface="Calibri"/>
                <a:sym typeface="Calibri"/>
              </a:rPr>
              <a:t>año</a:t>
            </a:r>
            <a:r>
              <a:rPr b="1" lang="en-US" sz="1800">
                <a:highlight>
                  <a:srgbClr val="CFE2F3"/>
                </a:highlight>
                <a:latin typeface="Calibri"/>
                <a:ea typeface="Calibri"/>
                <a:cs typeface="Calibri"/>
                <a:sym typeface="Calibri"/>
              </a:rPr>
              <a:t>, con el baile de invierno y Prom. </a:t>
            </a:r>
            <a:endParaRPr b="1" sz="1800">
              <a:highlight>
                <a:srgbClr val="CFE2F3"/>
              </a:highlight>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n-US"/>
              <a:t>Bienvenidos</a:t>
            </a:r>
            <a:endParaRPr b="1"/>
          </a:p>
        </p:txBody>
      </p:sp>
      <p:sp>
        <p:nvSpPr>
          <p:cNvPr id="108" name="Google Shape;108;p4"/>
          <p:cNvSpPr txBox="1"/>
          <p:nvPr>
            <p:ph idx="1" type="body"/>
          </p:nvPr>
        </p:nvSpPr>
        <p:spPr>
          <a:xfrm>
            <a:off x="838200" y="1481070"/>
            <a:ext cx="10515600" cy="5177307"/>
          </a:xfrm>
          <a:prstGeom prst="rect">
            <a:avLst/>
          </a:prstGeom>
          <a:noFill/>
          <a:ln>
            <a:noFill/>
          </a:ln>
        </p:spPr>
        <p:txBody>
          <a:bodyPr anchorCtr="0" anchor="t" bIns="45700" lIns="91425" spcFirstLastPara="1" rIns="91425" wrap="square" tIns="45700">
            <a:noAutofit/>
          </a:bodyPr>
          <a:lstStyle/>
          <a:p>
            <a:pPr indent="-234950" lvl="1" marL="685800" rtl="0" algn="l">
              <a:lnSpc>
                <a:spcPct val="90000"/>
              </a:lnSpc>
              <a:spcBef>
                <a:spcPts val="0"/>
              </a:spcBef>
              <a:spcAft>
                <a:spcPts val="0"/>
              </a:spcAft>
              <a:buClr>
                <a:schemeClr val="dk1"/>
              </a:buClr>
              <a:buSzPts val="2500"/>
              <a:buChar char="•"/>
            </a:pPr>
            <a:r>
              <a:rPr lang="en-US" sz="2500"/>
              <a:t>Mi estudiante está ya en ACC. ¿Cuáles son los requisitos?</a:t>
            </a:r>
            <a:endParaRPr sz="2500"/>
          </a:p>
          <a:p>
            <a:pPr indent="-234950" lvl="2" marL="1143000" rtl="0" algn="l">
              <a:lnSpc>
                <a:spcPct val="90000"/>
              </a:lnSpc>
              <a:spcBef>
                <a:spcPts val="500"/>
              </a:spcBef>
              <a:spcAft>
                <a:spcPts val="0"/>
              </a:spcAft>
              <a:buClr>
                <a:schemeClr val="dk1"/>
              </a:buClr>
              <a:buSzPts val="2100"/>
              <a:buChar char="•"/>
            </a:pPr>
            <a:r>
              <a:rPr lang="en-US" sz="2100"/>
              <a:t>El expediente académico – impacta asistencia financiera en el futuro</a:t>
            </a:r>
            <a:endParaRPr sz="2100"/>
          </a:p>
          <a:p>
            <a:pPr indent="-234950" lvl="2" marL="1143000" rtl="0" algn="l">
              <a:lnSpc>
                <a:spcPct val="90000"/>
              </a:lnSpc>
              <a:spcBef>
                <a:spcPts val="500"/>
              </a:spcBef>
              <a:spcAft>
                <a:spcPts val="0"/>
              </a:spcAft>
              <a:buClr>
                <a:schemeClr val="dk1"/>
              </a:buClr>
              <a:buSzPts val="2100"/>
              <a:buChar char="•"/>
            </a:pPr>
            <a:r>
              <a:rPr lang="en-US" sz="2100"/>
              <a:t>Siete horas en el otoño – SPAN 1411 y DRAM 1310</a:t>
            </a:r>
            <a:endParaRPr sz="2100"/>
          </a:p>
          <a:p>
            <a:pPr indent="-234950" lvl="2" marL="1143000" rtl="0" algn="l">
              <a:lnSpc>
                <a:spcPct val="90000"/>
              </a:lnSpc>
              <a:spcBef>
                <a:spcPts val="500"/>
              </a:spcBef>
              <a:spcAft>
                <a:spcPts val="0"/>
              </a:spcAft>
              <a:buClr>
                <a:schemeClr val="dk1"/>
              </a:buClr>
              <a:buSzPts val="2100"/>
              <a:buChar char="•"/>
            </a:pPr>
            <a:r>
              <a:rPr lang="en-US" sz="2100"/>
              <a:t>Siete horas en la primavera – SPAN 1412 y SPCH 1315</a:t>
            </a:r>
            <a:endParaRPr sz="2100"/>
          </a:p>
          <a:p>
            <a:pPr indent="-234950" lvl="2" marL="1143000" rtl="0" algn="l">
              <a:lnSpc>
                <a:spcPct val="90000"/>
              </a:lnSpc>
              <a:spcBef>
                <a:spcPts val="500"/>
              </a:spcBef>
              <a:spcAft>
                <a:spcPts val="0"/>
              </a:spcAft>
              <a:buClr>
                <a:schemeClr val="dk1"/>
              </a:buClr>
              <a:buSzPts val="2100"/>
              <a:buChar char="•"/>
            </a:pPr>
            <a:r>
              <a:rPr lang="en-US" sz="2100"/>
              <a:t>Si suma las 3 horas del año pasado (EDUC 1300), cada estudiante de CRCA en el décimo (10) grado debe terminar este año escolar con 17 horas universitarias.</a:t>
            </a:r>
            <a:endParaRPr sz="2100"/>
          </a:p>
          <a:p>
            <a:pPr indent="-234950" lvl="2" marL="1143000" rtl="0" algn="l">
              <a:lnSpc>
                <a:spcPct val="90000"/>
              </a:lnSpc>
              <a:spcBef>
                <a:spcPts val="500"/>
              </a:spcBef>
              <a:spcAft>
                <a:spcPts val="0"/>
              </a:spcAft>
              <a:buClr>
                <a:schemeClr val="dk1"/>
              </a:buClr>
              <a:buSzPts val="2100"/>
              <a:buChar char="•"/>
            </a:pPr>
            <a:r>
              <a:rPr lang="en-US" sz="2100"/>
              <a:t>Clase de preparación para la universidad</a:t>
            </a:r>
            <a:endParaRPr sz="2100"/>
          </a:p>
          <a:p>
            <a:pPr indent="-234950" lvl="2" marL="1143000" rtl="0" algn="l">
              <a:lnSpc>
                <a:spcPct val="90000"/>
              </a:lnSpc>
              <a:spcBef>
                <a:spcPts val="500"/>
              </a:spcBef>
              <a:spcAft>
                <a:spcPts val="0"/>
              </a:spcAft>
              <a:buClr>
                <a:schemeClr val="dk1"/>
              </a:buClr>
              <a:buSzPts val="2100"/>
              <a:buChar char="•"/>
            </a:pPr>
            <a:r>
              <a:rPr lang="en-US" sz="2100"/>
              <a:t>No tienen periodo de intervención o tutoriales en sus horarios existentes</a:t>
            </a:r>
            <a:endParaRPr sz="2100"/>
          </a:p>
          <a:p>
            <a:pPr indent="-234950" lvl="2" marL="1143000" rtl="0" algn="l">
              <a:lnSpc>
                <a:spcPct val="90000"/>
              </a:lnSpc>
              <a:spcBef>
                <a:spcPts val="500"/>
              </a:spcBef>
              <a:spcAft>
                <a:spcPts val="0"/>
              </a:spcAft>
              <a:buClr>
                <a:schemeClr val="dk1"/>
              </a:buClr>
              <a:buSzPts val="2100"/>
              <a:buChar char="•"/>
            </a:pPr>
            <a:r>
              <a:rPr lang="en-US" sz="2100"/>
              <a:t>Es hora de asistir al Laboratorio de Aprendizaje y a las oficinas de los profesores en ACC</a:t>
            </a:r>
            <a:endParaRPr sz="2100"/>
          </a:p>
        </p:txBody>
      </p:sp>
      <p:sp>
        <p:nvSpPr>
          <p:cNvPr id="109" name="Google Shape;109;p4"/>
          <p:cNvSpPr/>
          <p:nvPr/>
        </p:nvSpPr>
        <p:spPr>
          <a:xfrm>
            <a:off x="0" y="102920"/>
            <a:ext cx="65" cy="251359"/>
          </a:xfrm>
          <a:prstGeom prst="rect">
            <a:avLst/>
          </a:prstGeom>
          <a:solidFill>
            <a:srgbClr val="F8F9FA"/>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n-US"/>
              <a:t>Asistencia - CRCA</a:t>
            </a:r>
            <a:endParaRPr/>
          </a:p>
        </p:txBody>
      </p:sp>
      <p:sp>
        <p:nvSpPr>
          <p:cNvPr id="115" name="Google Shape;115;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514350" lvl="0" marL="514350" rtl="0" algn="l">
              <a:lnSpc>
                <a:spcPct val="90000"/>
              </a:lnSpc>
              <a:spcBef>
                <a:spcPts val="0"/>
              </a:spcBef>
              <a:spcAft>
                <a:spcPts val="0"/>
              </a:spcAft>
              <a:buClr>
                <a:schemeClr val="dk1"/>
              </a:buClr>
              <a:buSzPts val="2800"/>
              <a:buFont typeface="Calibri"/>
              <a:buAutoNum type="arabicPeriod"/>
            </a:pPr>
            <a:r>
              <a:rPr lang="en-US"/>
              <a:t>Tengo que asistir el 90% del tiempo a la escuela para recibir créditos de mis cursos. </a:t>
            </a:r>
            <a:endParaRPr/>
          </a:p>
          <a:p>
            <a:pPr indent="-514350" lvl="0" marL="514350" rtl="0" algn="l">
              <a:lnSpc>
                <a:spcPct val="90000"/>
              </a:lnSpc>
              <a:spcBef>
                <a:spcPts val="1000"/>
              </a:spcBef>
              <a:spcAft>
                <a:spcPts val="0"/>
              </a:spcAft>
              <a:buClr>
                <a:schemeClr val="dk1"/>
              </a:buClr>
              <a:buSzPts val="2800"/>
              <a:buFont typeface="Calibri"/>
              <a:buAutoNum type="arabicPeriod"/>
            </a:pPr>
            <a:r>
              <a:rPr lang="en-US"/>
              <a:t>Tendré cargos con la ley en contra de mi si falto tres días de escuela durante un periodo de cuatro semanas y las faltas no son justificadas. </a:t>
            </a:r>
            <a:endParaRPr/>
          </a:p>
          <a:p>
            <a:pPr indent="-514350" lvl="0" marL="514350" rtl="0" algn="l">
              <a:lnSpc>
                <a:spcPct val="90000"/>
              </a:lnSpc>
              <a:spcBef>
                <a:spcPts val="1000"/>
              </a:spcBef>
              <a:spcAft>
                <a:spcPts val="0"/>
              </a:spcAft>
              <a:buClr>
                <a:schemeClr val="dk1"/>
              </a:buClr>
              <a:buSzPts val="2800"/>
              <a:buFont typeface="Calibri"/>
              <a:buAutoNum type="arabicPeriod"/>
            </a:pPr>
            <a:r>
              <a:rPr lang="en-US"/>
              <a:t>Los estudiantes en línea deben seguir la política de participar en Google Classrooms para recibir crédito por asistencia. (Clases de la escuela secundaria CRCA)</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n-US"/>
              <a:t>Asistencia – CRCA  </a:t>
            </a:r>
            <a:endParaRPr/>
          </a:p>
        </p:txBody>
      </p:sp>
      <p:sp>
        <p:nvSpPr>
          <p:cNvPr id="121" name="Google Shape;121;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n-US"/>
              <a:t>3. Hay razones muy limitadas para que una falta sea justificada. </a:t>
            </a:r>
            <a:endParaRPr/>
          </a:p>
          <a:p>
            <a:pPr indent="-228600" lvl="1" marL="685800" rtl="0" algn="l">
              <a:lnSpc>
                <a:spcPct val="90000"/>
              </a:lnSpc>
              <a:spcBef>
                <a:spcPts val="500"/>
              </a:spcBef>
              <a:spcAft>
                <a:spcPts val="0"/>
              </a:spcAft>
              <a:buClr>
                <a:schemeClr val="dk1"/>
              </a:buClr>
              <a:buSzPts val="2400"/>
              <a:buChar char="•"/>
            </a:pPr>
            <a:r>
              <a:rPr lang="en-US"/>
              <a:t> Un distrito escolar puede permitir que un estudiante falte a la escuela por:</a:t>
            </a:r>
            <a:endParaRPr/>
          </a:p>
          <a:p>
            <a:pPr indent="-228600" lvl="2" marL="1143000" rtl="0" algn="l">
              <a:lnSpc>
                <a:spcPct val="90000"/>
              </a:lnSpc>
              <a:spcBef>
                <a:spcPts val="500"/>
              </a:spcBef>
              <a:spcAft>
                <a:spcPts val="0"/>
              </a:spcAft>
              <a:buClr>
                <a:schemeClr val="dk1"/>
              </a:buClr>
              <a:buSzPts val="2000"/>
              <a:buChar char="•"/>
            </a:pPr>
            <a:r>
              <a:rPr lang="en-US"/>
              <a:t>(1) Los siguientes propósitos, incluyendo viajes para estos propósitos: </a:t>
            </a:r>
            <a:endParaRPr/>
          </a:p>
          <a:p>
            <a:pPr indent="-228600" lvl="3" marL="1600200" rtl="0" algn="l">
              <a:lnSpc>
                <a:spcPct val="90000"/>
              </a:lnSpc>
              <a:spcBef>
                <a:spcPts val="500"/>
              </a:spcBef>
              <a:spcAft>
                <a:spcPts val="0"/>
              </a:spcAft>
              <a:buClr>
                <a:schemeClr val="dk1"/>
              </a:buClr>
              <a:buSzPts val="1800"/>
              <a:buChar char="•"/>
            </a:pPr>
            <a:r>
              <a:rPr lang="en-US"/>
              <a:t>(A) Observar días religiosos; </a:t>
            </a:r>
            <a:endParaRPr/>
          </a:p>
          <a:p>
            <a:pPr indent="-228600" lvl="3" marL="1600200" rtl="0" algn="l">
              <a:lnSpc>
                <a:spcPct val="90000"/>
              </a:lnSpc>
              <a:spcBef>
                <a:spcPts val="500"/>
              </a:spcBef>
              <a:spcAft>
                <a:spcPts val="0"/>
              </a:spcAft>
              <a:buClr>
                <a:schemeClr val="dk1"/>
              </a:buClr>
              <a:buSzPts val="1800"/>
              <a:buChar char="•"/>
            </a:pPr>
            <a:r>
              <a:rPr lang="en-US"/>
              <a:t>(B) Asistir a una cita obligatoria a corte; </a:t>
            </a:r>
            <a:endParaRPr/>
          </a:p>
          <a:p>
            <a:pPr indent="-228600" lvl="3" marL="1600200" rtl="0" algn="l">
              <a:lnSpc>
                <a:spcPct val="90000"/>
              </a:lnSpc>
              <a:spcBef>
                <a:spcPts val="500"/>
              </a:spcBef>
              <a:spcAft>
                <a:spcPts val="0"/>
              </a:spcAft>
              <a:buClr>
                <a:schemeClr val="dk1"/>
              </a:buClr>
              <a:buSzPts val="1800"/>
              <a:buChar char="•"/>
            </a:pPr>
            <a:r>
              <a:rPr lang="en-US"/>
              <a:t>(C) Asistir a una oficina gubernamental para tramitar documentos en conexión con la solicitud de ciudadanía estadounidense del estudiante; </a:t>
            </a:r>
            <a:endParaRPr/>
          </a:p>
          <a:p>
            <a:pPr indent="-228600" lvl="3" marL="1600200" rtl="0" algn="l">
              <a:lnSpc>
                <a:spcPct val="90000"/>
              </a:lnSpc>
              <a:spcBef>
                <a:spcPts val="500"/>
              </a:spcBef>
              <a:spcAft>
                <a:spcPts val="0"/>
              </a:spcAft>
              <a:buClr>
                <a:schemeClr val="dk1"/>
              </a:buClr>
              <a:buSzPts val="1800"/>
              <a:buChar char="•"/>
            </a:pPr>
            <a:r>
              <a:rPr lang="en-US"/>
              <a:t>(D) Tomar parte en una ceremonia de juramento de naturalización de los Estados Unidos; o </a:t>
            </a:r>
            <a:endParaRPr/>
          </a:p>
          <a:p>
            <a:pPr indent="-228600" lvl="3" marL="1600200" rtl="0" algn="l">
              <a:lnSpc>
                <a:spcPct val="90000"/>
              </a:lnSpc>
              <a:spcBef>
                <a:spcPts val="500"/>
              </a:spcBef>
              <a:spcAft>
                <a:spcPts val="0"/>
              </a:spcAft>
              <a:buClr>
                <a:schemeClr val="dk1"/>
              </a:buClr>
              <a:buSzPts val="1800"/>
              <a:buChar char="•"/>
            </a:pPr>
            <a:r>
              <a:rPr lang="en-US"/>
              <a:t>(E) Servir como empleado de elecciones; o </a:t>
            </a:r>
            <a:endParaRPr/>
          </a:p>
          <a:p>
            <a:pPr indent="-228600" lvl="2" marL="1143000" rtl="0" algn="l">
              <a:lnSpc>
                <a:spcPct val="90000"/>
              </a:lnSpc>
              <a:spcBef>
                <a:spcPts val="500"/>
              </a:spcBef>
              <a:spcAft>
                <a:spcPts val="0"/>
              </a:spcAft>
              <a:buClr>
                <a:schemeClr val="dk1"/>
              </a:buClr>
              <a:buSzPts val="2000"/>
              <a:buChar char="•"/>
            </a:pPr>
            <a:r>
              <a:rPr lang="en-US"/>
              <a:t>(2) Una cita médica mientras que la ausencia sea temporal y el estudiante empiece o regrese a clases el mismo día de la cita. </a:t>
            </a:r>
            <a:endParaRPr/>
          </a:p>
          <a:p>
            <a:pPr indent="-228600" lvl="2" marL="1143000" rtl="0" algn="l">
              <a:lnSpc>
                <a:spcPct val="90000"/>
              </a:lnSpc>
              <a:spcBef>
                <a:spcPts val="500"/>
              </a:spcBef>
              <a:spcAft>
                <a:spcPts val="0"/>
              </a:spcAft>
              <a:buClr>
                <a:schemeClr val="dk1"/>
              </a:buClr>
              <a:buSzPts val="2000"/>
              <a:buChar char="•"/>
            </a:pPr>
            <a:r>
              <a:rPr lang="en-US"/>
              <a:t>(3) Un distrito escolar puede justificar faltas que sean resultados de enfermedades.</a:t>
            </a:r>
            <a:endParaRPr/>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n-US"/>
              <a:t>Asistencia</a:t>
            </a:r>
            <a:endParaRPr b="1"/>
          </a:p>
        </p:txBody>
      </p:sp>
      <p:sp>
        <p:nvSpPr>
          <p:cNvPr id="127" name="Google Shape;127;p7"/>
          <p:cNvSpPr txBox="1"/>
          <p:nvPr>
            <p:ph idx="1" type="body"/>
          </p:nvPr>
        </p:nvSpPr>
        <p:spPr>
          <a:xfrm>
            <a:off x="838200" y="1825625"/>
            <a:ext cx="10698018" cy="435133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4000"/>
              <a:buNone/>
            </a:pPr>
            <a:r>
              <a:rPr b="1" i="1" lang="en-US" sz="4000"/>
              <a:t>Sí importa. ¡Su estudiante debe venir a la escuela!</a:t>
            </a:r>
            <a:endParaRPr b="1" i="1" sz="4000"/>
          </a:p>
          <a:p>
            <a:pPr indent="0" lvl="0" marL="0" rtl="0" algn="ctr">
              <a:lnSpc>
                <a:spcPct val="90000"/>
              </a:lnSpc>
              <a:spcBef>
                <a:spcPts val="1000"/>
              </a:spcBef>
              <a:spcAft>
                <a:spcPts val="0"/>
              </a:spcAft>
              <a:buClr>
                <a:schemeClr val="dk1"/>
              </a:buClr>
              <a:buSzPts val="6600"/>
              <a:buNone/>
            </a:pPr>
            <a:r>
              <a:rPr lang="en-US" sz="6600"/>
              <a:t>95.5% ADA el año pasado </a:t>
            </a:r>
            <a:endParaRPr/>
          </a:p>
          <a:p>
            <a:pPr indent="0" lvl="0" marL="0" rtl="0" algn="ctr">
              <a:lnSpc>
                <a:spcPct val="90000"/>
              </a:lnSpc>
              <a:spcBef>
                <a:spcPts val="1000"/>
              </a:spcBef>
              <a:spcAft>
                <a:spcPts val="0"/>
              </a:spcAft>
              <a:buClr>
                <a:schemeClr val="dk1"/>
              </a:buClr>
              <a:buSzPts val="28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8"/>
          <p:cNvSpPr txBox="1"/>
          <p:nvPr>
            <p:ph type="title"/>
          </p:nvPr>
        </p:nvSpPr>
        <p:spPr>
          <a:xfrm>
            <a:off x="474644" y="253388"/>
            <a:ext cx="10515600" cy="1018659"/>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400"/>
              <a:buFont typeface="Calibri"/>
              <a:buNone/>
            </a:pPr>
            <a:r>
              <a:rPr b="1" lang="en-US"/>
              <a:t>Asistencia – Austin Community College</a:t>
            </a:r>
            <a:endParaRPr/>
          </a:p>
        </p:txBody>
      </p:sp>
      <p:sp>
        <p:nvSpPr>
          <p:cNvPr id="133" name="Google Shape;133;p8"/>
          <p:cNvSpPr txBox="1"/>
          <p:nvPr>
            <p:ph idx="1" type="body"/>
          </p:nvPr>
        </p:nvSpPr>
        <p:spPr>
          <a:xfrm>
            <a:off x="717014" y="1418000"/>
            <a:ext cx="10515600" cy="4905682"/>
          </a:xfrm>
          <a:prstGeom prst="rect">
            <a:avLst/>
          </a:prstGeom>
          <a:noFill/>
          <a:ln>
            <a:noFill/>
          </a:ln>
        </p:spPr>
        <p:txBody>
          <a:bodyPr anchorCtr="0" anchor="t" bIns="45700" lIns="91425" spcFirstLastPara="1" rIns="91425" wrap="square" tIns="45700">
            <a:noAutofit/>
          </a:bodyPr>
          <a:lstStyle/>
          <a:p>
            <a:pPr indent="-228600" lvl="0" marL="228600" rtl="0" algn="l">
              <a:lnSpc>
                <a:spcPct val="70000"/>
              </a:lnSpc>
              <a:spcBef>
                <a:spcPts val="0"/>
              </a:spcBef>
              <a:spcAft>
                <a:spcPts val="0"/>
              </a:spcAft>
              <a:buClr>
                <a:schemeClr val="dk1"/>
              </a:buClr>
              <a:buSzPts val="2170"/>
              <a:buChar char="•"/>
            </a:pPr>
            <a:r>
              <a:rPr lang="en-US" sz="2170"/>
              <a:t>ACC no tiene una </a:t>
            </a:r>
            <a:r>
              <a:rPr lang="en-US" sz="2170"/>
              <a:t>póliza</a:t>
            </a:r>
            <a:r>
              <a:rPr lang="en-US" sz="2170"/>
              <a:t> de asistencia. </a:t>
            </a:r>
            <a:endParaRPr/>
          </a:p>
          <a:p>
            <a:pPr indent="0" lvl="0" marL="0" rtl="0" algn="l">
              <a:lnSpc>
                <a:spcPct val="70000"/>
              </a:lnSpc>
              <a:spcBef>
                <a:spcPts val="1000"/>
              </a:spcBef>
              <a:spcAft>
                <a:spcPts val="0"/>
              </a:spcAft>
              <a:buClr>
                <a:schemeClr val="dk1"/>
              </a:buClr>
              <a:buSzPts val="2170"/>
              <a:buNone/>
            </a:pPr>
            <a:r>
              <a:t/>
            </a:r>
            <a:endParaRPr sz="2170"/>
          </a:p>
          <a:p>
            <a:pPr indent="-228600" lvl="0" marL="228600" rtl="0" algn="l">
              <a:lnSpc>
                <a:spcPct val="70000"/>
              </a:lnSpc>
              <a:spcBef>
                <a:spcPts val="1000"/>
              </a:spcBef>
              <a:spcAft>
                <a:spcPts val="0"/>
              </a:spcAft>
              <a:buClr>
                <a:schemeClr val="dk1"/>
              </a:buClr>
              <a:buSzPts val="2170"/>
              <a:buChar char="•"/>
            </a:pPr>
            <a:r>
              <a:rPr lang="en-US" sz="2170"/>
              <a:t>Unos departamentos automáticamente dan de baja al estudiante en la cuarta falta. </a:t>
            </a:r>
            <a:endParaRPr/>
          </a:p>
          <a:p>
            <a:pPr indent="0" lvl="0" marL="0" rtl="0" algn="l">
              <a:lnSpc>
                <a:spcPct val="70000"/>
              </a:lnSpc>
              <a:spcBef>
                <a:spcPts val="1000"/>
              </a:spcBef>
              <a:spcAft>
                <a:spcPts val="0"/>
              </a:spcAft>
              <a:buClr>
                <a:schemeClr val="dk1"/>
              </a:buClr>
              <a:buSzPts val="2170"/>
              <a:buNone/>
            </a:pPr>
            <a:r>
              <a:t/>
            </a:r>
            <a:endParaRPr sz="2170"/>
          </a:p>
          <a:p>
            <a:pPr indent="-228600" lvl="0" marL="228600" rtl="0" algn="l">
              <a:lnSpc>
                <a:spcPct val="70000"/>
              </a:lnSpc>
              <a:spcBef>
                <a:spcPts val="1000"/>
              </a:spcBef>
              <a:spcAft>
                <a:spcPts val="0"/>
              </a:spcAft>
              <a:buClr>
                <a:schemeClr val="dk1"/>
              </a:buClr>
              <a:buSzPts val="2170"/>
              <a:buChar char="•"/>
            </a:pPr>
            <a:r>
              <a:rPr lang="en-US" sz="2170"/>
              <a:t>Unos departamentos dan de baja al estudiante después de haber faltado el 10% de la clase.</a:t>
            </a:r>
            <a:endParaRPr/>
          </a:p>
          <a:p>
            <a:pPr indent="0" lvl="0" marL="0" rtl="0" algn="l">
              <a:lnSpc>
                <a:spcPct val="70000"/>
              </a:lnSpc>
              <a:spcBef>
                <a:spcPts val="1000"/>
              </a:spcBef>
              <a:spcAft>
                <a:spcPts val="0"/>
              </a:spcAft>
              <a:buClr>
                <a:schemeClr val="dk1"/>
              </a:buClr>
              <a:buSzPts val="2170"/>
              <a:buNone/>
            </a:pPr>
            <a:r>
              <a:t/>
            </a:r>
            <a:endParaRPr sz="2170"/>
          </a:p>
          <a:p>
            <a:pPr indent="-228600" lvl="0" marL="228600" rtl="0" algn="l">
              <a:lnSpc>
                <a:spcPct val="70000"/>
              </a:lnSpc>
              <a:spcBef>
                <a:spcPts val="1000"/>
              </a:spcBef>
              <a:spcAft>
                <a:spcPts val="0"/>
              </a:spcAft>
              <a:buClr>
                <a:schemeClr val="dk1"/>
              </a:buClr>
              <a:buSzPts val="2170"/>
              <a:buChar char="•"/>
            </a:pPr>
            <a:r>
              <a:rPr lang="en-US" sz="2170"/>
              <a:t>Habla con el profesor. Asegúrate que sepan sobre las faltas.</a:t>
            </a:r>
            <a:endParaRPr/>
          </a:p>
          <a:p>
            <a:pPr indent="0" lvl="0" marL="0" rtl="0" algn="l">
              <a:lnSpc>
                <a:spcPct val="70000"/>
              </a:lnSpc>
              <a:spcBef>
                <a:spcPts val="1000"/>
              </a:spcBef>
              <a:spcAft>
                <a:spcPts val="0"/>
              </a:spcAft>
              <a:buClr>
                <a:schemeClr val="dk1"/>
              </a:buClr>
              <a:buSzPts val="2170"/>
              <a:buNone/>
            </a:pPr>
            <a:r>
              <a:rPr lang="en-US" sz="2170"/>
              <a:t> </a:t>
            </a:r>
            <a:endParaRPr sz="2170"/>
          </a:p>
          <a:p>
            <a:pPr indent="-228600" lvl="0" marL="228600" rtl="0" algn="l">
              <a:lnSpc>
                <a:spcPct val="70000"/>
              </a:lnSpc>
              <a:spcBef>
                <a:spcPts val="1000"/>
              </a:spcBef>
              <a:spcAft>
                <a:spcPts val="0"/>
              </a:spcAft>
              <a:buClr>
                <a:schemeClr val="dk1"/>
              </a:buClr>
              <a:buSzPts val="2170"/>
              <a:buChar char="•"/>
            </a:pPr>
            <a:r>
              <a:rPr lang="en-US" sz="2170"/>
              <a:t>CRCA no tiene control o criterio sobre las acciones de los profesores de ACC. </a:t>
            </a:r>
            <a:endParaRPr/>
          </a:p>
          <a:p>
            <a:pPr indent="0" lvl="0" marL="0" rtl="0" algn="l">
              <a:lnSpc>
                <a:spcPct val="70000"/>
              </a:lnSpc>
              <a:spcBef>
                <a:spcPts val="1000"/>
              </a:spcBef>
              <a:spcAft>
                <a:spcPts val="0"/>
              </a:spcAft>
              <a:buClr>
                <a:schemeClr val="dk1"/>
              </a:buClr>
              <a:buSzPts val="2170"/>
              <a:buNone/>
            </a:pPr>
            <a:r>
              <a:t/>
            </a:r>
            <a:endParaRPr sz="2170"/>
          </a:p>
          <a:p>
            <a:pPr indent="-228600" lvl="0" marL="228600" rtl="0" algn="l">
              <a:lnSpc>
                <a:spcPct val="70000"/>
              </a:lnSpc>
              <a:spcBef>
                <a:spcPts val="1000"/>
              </a:spcBef>
              <a:spcAft>
                <a:spcPts val="0"/>
              </a:spcAft>
              <a:buClr>
                <a:srgbClr val="222222"/>
              </a:buClr>
              <a:buSzPts val="2170"/>
              <a:buChar char="•"/>
            </a:pPr>
            <a:r>
              <a:rPr lang="en-US" sz="2170">
                <a:solidFill>
                  <a:srgbClr val="222222"/>
                </a:solidFill>
                <a:latin typeface="Calibri"/>
                <a:ea typeface="Calibri"/>
                <a:cs typeface="Calibri"/>
                <a:sym typeface="Calibri"/>
              </a:rPr>
              <a:t>Los estudiantes de CRCA deben informar su asistencia </a:t>
            </a:r>
            <a:r>
              <a:rPr lang="en-US" sz="2170">
                <a:solidFill>
                  <a:srgbClr val="222222"/>
                </a:solidFill>
              </a:rPr>
              <a:t>de</a:t>
            </a:r>
            <a:r>
              <a:rPr lang="en-US" sz="2170">
                <a:solidFill>
                  <a:srgbClr val="222222"/>
                </a:solidFill>
                <a:latin typeface="Calibri"/>
                <a:ea typeface="Calibri"/>
                <a:cs typeface="Calibri"/>
                <a:sym typeface="Calibri"/>
              </a:rPr>
              <a:t> ACC </a:t>
            </a:r>
            <a:r>
              <a:rPr lang="en-US" sz="2170">
                <a:solidFill>
                  <a:srgbClr val="222222"/>
                </a:solidFill>
              </a:rPr>
              <a:t>los martes y jueves</a:t>
            </a:r>
            <a:r>
              <a:rPr lang="en-US" sz="2170">
                <a:solidFill>
                  <a:srgbClr val="222222"/>
                </a:solidFill>
                <a:latin typeface="Calibri"/>
                <a:ea typeface="Calibri"/>
                <a:cs typeface="Calibri"/>
                <a:sym typeface="Calibri"/>
              </a:rPr>
              <a:t> con el formulario de Google al Sr. Gordon.</a:t>
            </a:r>
            <a:r>
              <a:rPr lang="en-US" sz="775"/>
              <a:t> </a:t>
            </a:r>
            <a:endParaRPr sz="1860">
              <a:latin typeface="Arial"/>
              <a:ea typeface="Arial"/>
              <a:cs typeface="Arial"/>
              <a:sym typeface="Arial"/>
            </a:endParaRPr>
          </a:p>
          <a:p>
            <a:pPr indent="-90804" lvl="0" marL="228600" rtl="0" algn="l">
              <a:lnSpc>
                <a:spcPct val="70000"/>
              </a:lnSpc>
              <a:spcBef>
                <a:spcPts val="1000"/>
              </a:spcBef>
              <a:spcAft>
                <a:spcPts val="0"/>
              </a:spcAft>
              <a:buClr>
                <a:schemeClr val="dk1"/>
              </a:buClr>
              <a:buSzPts val="2170"/>
              <a:buNone/>
            </a:pPr>
            <a:r>
              <a:t/>
            </a:r>
            <a:endParaRPr sz="2170"/>
          </a:p>
          <a:p>
            <a:pPr indent="-90804" lvl="0" marL="228600" rtl="0" algn="l">
              <a:lnSpc>
                <a:spcPct val="70000"/>
              </a:lnSpc>
              <a:spcBef>
                <a:spcPts val="1000"/>
              </a:spcBef>
              <a:spcAft>
                <a:spcPts val="0"/>
              </a:spcAft>
              <a:buClr>
                <a:schemeClr val="dk1"/>
              </a:buClr>
              <a:buSzPts val="2170"/>
              <a:buNone/>
            </a:pPr>
            <a:r>
              <a:t/>
            </a:r>
            <a:endParaRPr sz="2170"/>
          </a:p>
        </p:txBody>
      </p:sp>
      <p:sp>
        <p:nvSpPr>
          <p:cNvPr id="134" name="Google Shape;134;p8"/>
          <p:cNvSpPr/>
          <p:nvPr/>
        </p:nvSpPr>
        <p:spPr>
          <a:xfrm>
            <a:off x="0" y="90100"/>
            <a:ext cx="65" cy="276999"/>
          </a:xfrm>
          <a:prstGeom prst="rect">
            <a:avLst/>
          </a:prstGeom>
          <a:solidFill>
            <a:srgbClr val="F8F9FA"/>
          </a:solidFill>
          <a:ln>
            <a:noFill/>
          </a:ln>
        </p:spPr>
        <p:txBody>
          <a:bodyPr anchorCtr="0" anchor="ctr" bIns="0" lIns="0" spcFirstLastPara="1" rIns="0" wrap="square" tIns="0">
            <a:noAutofit/>
          </a:bodyPr>
          <a:lstStyle/>
          <a:p>
            <a:pPr indent="0" lvl="0" marL="0" marR="0" rtl="0" algn="l">
              <a:lnSpc>
                <a:spcPct val="100000"/>
              </a:lnSpc>
              <a:spcBef>
                <a:spcPts val="0"/>
              </a:spcBef>
              <a:spcAft>
                <a:spcPts val="0"/>
              </a:spcAft>
              <a:buClr>
                <a:schemeClr val="dk1"/>
              </a:buClr>
              <a:buSzPts val="1800"/>
              <a:buFont typeface="Calibri"/>
              <a:buNone/>
            </a:pPr>
            <a:r>
              <a:t/>
            </a:r>
            <a:endParaRPr b="0" i="0" sz="1800" u="none" cap="none" strike="noStrik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Yellow">
      <a:dk1>
        <a:srgbClr val="000000"/>
      </a:dk1>
      <a:lt1>
        <a:srgbClr val="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Martin Conrardy</dc:creator>
</cp:coreProperties>
</file>